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5" r:id="rId1"/>
  </p:sldMasterIdLst>
  <p:notesMasterIdLst>
    <p:notesMasterId r:id="rId21"/>
  </p:notesMasterIdLst>
  <p:handoutMasterIdLst>
    <p:handoutMasterId r:id="rId22"/>
  </p:handoutMasterIdLst>
  <p:sldIdLst>
    <p:sldId id="256" r:id="rId2"/>
    <p:sldId id="257" r:id="rId3"/>
    <p:sldId id="258" r:id="rId4"/>
    <p:sldId id="259" r:id="rId5"/>
    <p:sldId id="260" r:id="rId6"/>
    <p:sldId id="261" r:id="rId7"/>
    <p:sldId id="262" r:id="rId8"/>
    <p:sldId id="263" r:id="rId9"/>
    <p:sldId id="265" r:id="rId10"/>
    <p:sldId id="266" r:id="rId11"/>
    <p:sldId id="273" r:id="rId12"/>
    <p:sldId id="275" r:id="rId13"/>
    <p:sldId id="274" r:id="rId14"/>
    <p:sldId id="271" r:id="rId15"/>
    <p:sldId id="272" r:id="rId16"/>
    <p:sldId id="264" r:id="rId17"/>
    <p:sldId id="268" r:id="rId18"/>
    <p:sldId id="269"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A488"/>
    <a:srgbClr val="D1AD91"/>
    <a:srgbClr val="E7AD37"/>
    <a:srgbClr val="ECAA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77"/>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4D712D-33AE-E1AD-5120-3193F8FEF2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Implementation of a Smart Hydroponic Greenhouse System using IOT </a:t>
            </a:r>
            <a:endParaRPr lang="en-IN"/>
          </a:p>
        </p:txBody>
      </p:sp>
      <p:sp>
        <p:nvSpPr>
          <p:cNvPr id="3" name="Date Placeholder 2">
            <a:extLst>
              <a:ext uri="{FF2B5EF4-FFF2-40B4-BE49-F238E27FC236}">
                <a16:creationId xmlns:a16="http://schemas.microsoft.com/office/drawing/2014/main" id="{C18674BD-C21F-1701-4186-83964425D5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8DD047-9D05-4A9B-8FBB-A4B5293B22F9}" type="datetimeFigureOut">
              <a:rPr lang="en-IN" smtClean="0"/>
              <a:t>24-03-2024</a:t>
            </a:fld>
            <a:endParaRPr lang="en-IN"/>
          </a:p>
        </p:txBody>
      </p:sp>
      <p:sp>
        <p:nvSpPr>
          <p:cNvPr id="4" name="Footer Placeholder 3">
            <a:extLst>
              <a:ext uri="{FF2B5EF4-FFF2-40B4-BE49-F238E27FC236}">
                <a16:creationId xmlns:a16="http://schemas.microsoft.com/office/drawing/2014/main" id="{78E771A8-7036-DE77-531F-634B6C7BD2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6th SEM DEPT OF ECE DR TTIT, KGF</a:t>
            </a:r>
            <a:endParaRPr lang="en-IN"/>
          </a:p>
        </p:txBody>
      </p:sp>
      <p:sp>
        <p:nvSpPr>
          <p:cNvPr id="5" name="Slide Number Placeholder 4">
            <a:extLst>
              <a:ext uri="{FF2B5EF4-FFF2-40B4-BE49-F238E27FC236}">
                <a16:creationId xmlns:a16="http://schemas.microsoft.com/office/drawing/2014/main" id="{F27ECA9B-78A4-C533-3A77-763E18DEA5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4292C1-56B0-405E-87C5-0F1C5269BE7B}" type="slidenum">
              <a:rPr lang="en-IN" smtClean="0"/>
              <a:t>‹#›</a:t>
            </a:fld>
            <a:endParaRPr lang="en-IN"/>
          </a:p>
        </p:txBody>
      </p:sp>
    </p:spTree>
    <p:extLst>
      <p:ext uri="{BB962C8B-B14F-4D97-AF65-F5344CB8AC3E}">
        <p14:creationId xmlns:p14="http://schemas.microsoft.com/office/powerpoint/2010/main" val="1052856888"/>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Implementation of a Smart Hydroponic Greenhouse System using IOT </a:t>
            </a:r>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F17B7-2A27-44DF-8EB8-D0B8B341AAB7}" type="datetimeFigureOut">
              <a:rPr lang="en-IN" smtClean="0"/>
              <a:t>24-03-2024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6th SEM DEPT OF ECE DR TTIT, KGF</a:t>
            </a: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FE214-9CC5-4804-A8D0-AD0F608F421A}" type="slidenum">
              <a:rPr lang="en-IN" smtClean="0"/>
              <a:t>‹#›</a:t>
            </a:fld>
            <a:endParaRPr lang="en-IN"/>
          </a:p>
        </p:txBody>
      </p:sp>
    </p:spTree>
    <p:extLst>
      <p:ext uri="{BB962C8B-B14F-4D97-AF65-F5344CB8AC3E}">
        <p14:creationId xmlns:p14="http://schemas.microsoft.com/office/powerpoint/2010/main" val="2796414727"/>
      </p:ext>
    </p:extLst>
  </p:cSld>
  <p:clrMap bg1="lt1" tx1="dk1" bg2="lt2" tx2="dk2" accent1="accent1" accent2="accent2" accent3="accent3" accent4="accent4" accent5="accent5" accent6="accent6" hlink="hlink" folHlink="folHlink"/>
  <p:hf sldNum="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E0D590-AD68-4C53-97B8-492CCB83F424}" type="datetime1">
              <a:rPr lang="en-IN" smtClean="0"/>
              <a:t>24-03-2024</a:t>
            </a:fld>
            <a:endParaRPr lang="en-IN"/>
          </a:p>
        </p:txBody>
      </p:sp>
      <p:sp>
        <p:nvSpPr>
          <p:cNvPr id="5" name="Footer Placeholder 4"/>
          <p:cNvSpPr>
            <a:spLocks noGrp="1"/>
          </p:cNvSpPr>
          <p:nvPr>
            <p:ph type="ftr" sz="quarter" idx="11"/>
          </p:nvPr>
        </p:nvSpPr>
        <p:spPr/>
        <p:txBody>
          <a:bodyPr/>
          <a:lstStyle/>
          <a:p>
            <a:r>
              <a:rPr lang="en-US"/>
              <a:t>6th SEM DEPT OF ECE DR TTIT, KGF</a:t>
            </a:r>
            <a:endParaRPr lang="en-IN"/>
          </a:p>
        </p:txBody>
      </p:sp>
      <p:sp>
        <p:nvSpPr>
          <p:cNvPr id="6" name="Slide Number Placeholder 5"/>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1206007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2CE8C-028F-4A4B-BB50-893A36DB29E5}" type="datetime1">
              <a:rPr lang="en-IN" smtClean="0"/>
              <a:t>24-03-2024</a:t>
            </a:fld>
            <a:endParaRPr lang="en-IN"/>
          </a:p>
        </p:txBody>
      </p:sp>
      <p:sp>
        <p:nvSpPr>
          <p:cNvPr id="6" name="Footer Placeholder 5"/>
          <p:cNvSpPr>
            <a:spLocks noGrp="1"/>
          </p:cNvSpPr>
          <p:nvPr>
            <p:ph type="ftr" sz="quarter" idx="11"/>
          </p:nvPr>
        </p:nvSpPr>
        <p:spPr/>
        <p:txBody>
          <a:bodyPr/>
          <a:lstStyle/>
          <a:p>
            <a:r>
              <a:rPr lang="en-US"/>
              <a:t>6th SEM DEPT OF ECE DR TTIT, KGF</a:t>
            </a:r>
            <a:endParaRPr lang="en-IN"/>
          </a:p>
        </p:txBody>
      </p:sp>
      <p:sp>
        <p:nvSpPr>
          <p:cNvPr id="7" name="Slide Number Placeholder 6"/>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1606921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4E77C9-20FD-4CE7-94A8-C1733346A2E6}" type="datetime1">
              <a:rPr lang="en-IN" smtClean="0"/>
              <a:t>24-03-2024</a:t>
            </a:fld>
            <a:endParaRPr lang="en-IN"/>
          </a:p>
        </p:txBody>
      </p:sp>
      <p:sp>
        <p:nvSpPr>
          <p:cNvPr id="6" name="Footer Placeholder 5"/>
          <p:cNvSpPr>
            <a:spLocks noGrp="1"/>
          </p:cNvSpPr>
          <p:nvPr>
            <p:ph type="ftr" sz="quarter" idx="11"/>
          </p:nvPr>
        </p:nvSpPr>
        <p:spPr/>
        <p:txBody>
          <a:bodyPr/>
          <a:lstStyle/>
          <a:p>
            <a:r>
              <a:rPr lang="en-US"/>
              <a:t>6th SEM DEPT OF ECE DR TTIT, KGF</a:t>
            </a:r>
            <a:endParaRPr lang="en-IN"/>
          </a:p>
        </p:txBody>
      </p:sp>
      <p:sp>
        <p:nvSpPr>
          <p:cNvPr id="7" name="Slide Number Placeholder 6"/>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188045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8753B8-0327-494D-8DE6-0BE8C51765A6}" type="datetime1">
              <a:rPr lang="en-IN" smtClean="0"/>
              <a:t>24-03-2024</a:t>
            </a:fld>
            <a:endParaRPr lang="en-IN"/>
          </a:p>
        </p:txBody>
      </p:sp>
      <p:sp>
        <p:nvSpPr>
          <p:cNvPr id="6" name="Footer Placeholder 5"/>
          <p:cNvSpPr>
            <a:spLocks noGrp="1"/>
          </p:cNvSpPr>
          <p:nvPr>
            <p:ph type="ftr" sz="quarter" idx="11"/>
          </p:nvPr>
        </p:nvSpPr>
        <p:spPr/>
        <p:txBody>
          <a:bodyPr/>
          <a:lstStyle/>
          <a:p>
            <a:r>
              <a:rPr lang="en-US"/>
              <a:t>6th SEM DEPT OF ECE DR TTIT, KGF</a:t>
            </a:r>
            <a:endParaRPr lang="en-IN"/>
          </a:p>
        </p:txBody>
      </p:sp>
      <p:sp>
        <p:nvSpPr>
          <p:cNvPr id="7" name="Slide Number Placeholder 6"/>
          <p:cNvSpPr>
            <a:spLocks noGrp="1"/>
          </p:cNvSpPr>
          <p:nvPr>
            <p:ph type="sldNum" sz="quarter" idx="12"/>
          </p:nvPr>
        </p:nvSpPr>
        <p:spPr/>
        <p:txBody>
          <a:bodyPr/>
          <a:lstStyle/>
          <a:p>
            <a:fld id="{0F55710A-3013-4CA4-92DE-7263CAD86E18}"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81988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14DEEF-9297-46C4-A39F-73CA85A82C36}" type="datetime1">
              <a:rPr lang="en-IN" smtClean="0"/>
              <a:t>24-03-2024</a:t>
            </a:fld>
            <a:endParaRPr lang="en-IN"/>
          </a:p>
        </p:txBody>
      </p:sp>
      <p:sp>
        <p:nvSpPr>
          <p:cNvPr id="6" name="Footer Placeholder 5"/>
          <p:cNvSpPr>
            <a:spLocks noGrp="1"/>
          </p:cNvSpPr>
          <p:nvPr>
            <p:ph type="ftr" sz="quarter" idx="11"/>
          </p:nvPr>
        </p:nvSpPr>
        <p:spPr/>
        <p:txBody>
          <a:bodyPr/>
          <a:lstStyle/>
          <a:p>
            <a:r>
              <a:rPr lang="en-US"/>
              <a:t>6th SEM DEPT OF ECE DR TTIT, KGF</a:t>
            </a:r>
            <a:endParaRPr lang="en-IN"/>
          </a:p>
        </p:txBody>
      </p:sp>
      <p:sp>
        <p:nvSpPr>
          <p:cNvPr id="7" name="Slide Number Placeholder 6"/>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3611105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BE849A5-3396-4D46-B2EC-9D82C9859AF8}" type="datetime1">
              <a:rPr lang="en-IN" smtClean="0"/>
              <a:t>24-03-2024</a:t>
            </a:fld>
            <a:endParaRPr lang="en-IN"/>
          </a:p>
        </p:txBody>
      </p:sp>
      <p:sp>
        <p:nvSpPr>
          <p:cNvPr id="4" name="Footer Placeholder 3"/>
          <p:cNvSpPr>
            <a:spLocks noGrp="1"/>
          </p:cNvSpPr>
          <p:nvPr>
            <p:ph type="ftr" sz="quarter" idx="11"/>
          </p:nvPr>
        </p:nvSpPr>
        <p:spPr/>
        <p:txBody>
          <a:bodyPr/>
          <a:lstStyle/>
          <a:p>
            <a:r>
              <a:rPr lang="en-US"/>
              <a:t>6th SEM DEPT OF ECE DR TTIT, KGF</a:t>
            </a:r>
            <a:endParaRPr lang="en-IN"/>
          </a:p>
        </p:txBody>
      </p:sp>
      <p:sp>
        <p:nvSpPr>
          <p:cNvPr id="5" name="Slide Number Placeholder 4"/>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2326624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770E356-AC87-4EB5-9837-6C9765E1BD97}" type="datetime1">
              <a:rPr lang="en-IN" smtClean="0"/>
              <a:t>24-03-2024</a:t>
            </a:fld>
            <a:endParaRPr lang="en-IN"/>
          </a:p>
        </p:txBody>
      </p:sp>
      <p:sp>
        <p:nvSpPr>
          <p:cNvPr id="4" name="Footer Placeholder 3"/>
          <p:cNvSpPr>
            <a:spLocks noGrp="1"/>
          </p:cNvSpPr>
          <p:nvPr>
            <p:ph type="ftr" sz="quarter" idx="11"/>
          </p:nvPr>
        </p:nvSpPr>
        <p:spPr/>
        <p:txBody>
          <a:bodyPr/>
          <a:lstStyle/>
          <a:p>
            <a:r>
              <a:rPr lang="en-US"/>
              <a:t>6th SEM DEPT OF ECE DR TTIT, KGF</a:t>
            </a:r>
            <a:endParaRPr lang="en-IN"/>
          </a:p>
        </p:txBody>
      </p:sp>
      <p:sp>
        <p:nvSpPr>
          <p:cNvPr id="5" name="Slide Number Placeholder 4"/>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4218826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DAC3E6-48F7-4EE4-A158-04D29F4B8BEB}" type="datetime1">
              <a:rPr lang="en-IN" smtClean="0"/>
              <a:t>24-03-2024</a:t>
            </a:fld>
            <a:endParaRPr lang="en-IN"/>
          </a:p>
        </p:txBody>
      </p:sp>
      <p:sp>
        <p:nvSpPr>
          <p:cNvPr id="5" name="Footer Placeholder 4"/>
          <p:cNvSpPr>
            <a:spLocks noGrp="1"/>
          </p:cNvSpPr>
          <p:nvPr>
            <p:ph type="ftr" sz="quarter" idx="11"/>
          </p:nvPr>
        </p:nvSpPr>
        <p:spPr/>
        <p:txBody>
          <a:bodyPr/>
          <a:lstStyle/>
          <a:p>
            <a:r>
              <a:rPr lang="en-US"/>
              <a:t>6th SEM DEPT OF ECE DR TTIT, KGF</a:t>
            </a:r>
            <a:endParaRPr lang="en-IN"/>
          </a:p>
        </p:txBody>
      </p:sp>
      <p:sp>
        <p:nvSpPr>
          <p:cNvPr id="6" name="Slide Number Placeholder 5"/>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96693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6FFDD9-01C8-4DCF-9236-B8EAC3B0366B}" type="datetime1">
              <a:rPr lang="en-IN" smtClean="0"/>
              <a:t>24-03-2024</a:t>
            </a:fld>
            <a:endParaRPr lang="en-IN"/>
          </a:p>
        </p:txBody>
      </p:sp>
      <p:sp>
        <p:nvSpPr>
          <p:cNvPr id="5" name="Footer Placeholder 4"/>
          <p:cNvSpPr>
            <a:spLocks noGrp="1"/>
          </p:cNvSpPr>
          <p:nvPr>
            <p:ph type="ftr" sz="quarter" idx="11"/>
          </p:nvPr>
        </p:nvSpPr>
        <p:spPr/>
        <p:txBody>
          <a:bodyPr/>
          <a:lstStyle/>
          <a:p>
            <a:r>
              <a:rPr lang="en-US"/>
              <a:t>6th SEM DEPT OF ECE DR TTIT, KGF</a:t>
            </a:r>
            <a:endParaRPr lang="en-IN"/>
          </a:p>
        </p:txBody>
      </p:sp>
      <p:sp>
        <p:nvSpPr>
          <p:cNvPr id="6" name="Slide Number Placeholder 5"/>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3003847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561F92-19A2-490D-B1B3-99703E6E332C}" type="datetime1">
              <a:rPr lang="en-IN" smtClean="0"/>
              <a:t>24-03-2024</a:t>
            </a:fld>
            <a:endParaRPr lang="en-IN"/>
          </a:p>
        </p:txBody>
      </p:sp>
      <p:sp>
        <p:nvSpPr>
          <p:cNvPr id="5" name="Footer Placeholder 4"/>
          <p:cNvSpPr>
            <a:spLocks noGrp="1"/>
          </p:cNvSpPr>
          <p:nvPr>
            <p:ph type="ftr" sz="quarter" idx="11"/>
          </p:nvPr>
        </p:nvSpPr>
        <p:spPr/>
        <p:txBody>
          <a:bodyPr/>
          <a:lstStyle/>
          <a:p>
            <a:r>
              <a:rPr lang="en-US"/>
              <a:t>6th SEM DEPT OF ECE DR TTIT, KGF</a:t>
            </a:r>
            <a:endParaRPr lang="en-IN"/>
          </a:p>
        </p:txBody>
      </p:sp>
      <p:sp>
        <p:nvSpPr>
          <p:cNvPr id="6" name="Slide Number Placeholder 5"/>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1403149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782E42-9A6F-433E-B2F4-A37158BBB3BB}" type="datetime1">
              <a:rPr lang="en-IN" smtClean="0"/>
              <a:t>24-03-2024</a:t>
            </a:fld>
            <a:endParaRPr lang="en-IN"/>
          </a:p>
        </p:txBody>
      </p:sp>
      <p:sp>
        <p:nvSpPr>
          <p:cNvPr id="5" name="Footer Placeholder 4"/>
          <p:cNvSpPr>
            <a:spLocks noGrp="1"/>
          </p:cNvSpPr>
          <p:nvPr>
            <p:ph type="ftr" sz="quarter" idx="11"/>
          </p:nvPr>
        </p:nvSpPr>
        <p:spPr/>
        <p:txBody>
          <a:bodyPr/>
          <a:lstStyle/>
          <a:p>
            <a:r>
              <a:rPr lang="en-US"/>
              <a:t>6th SEM DEPT OF ECE DR TTIT, KGF</a:t>
            </a:r>
            <a:endParaRPr lang="en-IN"/>
          </a:p>
        </p:txBody>
      </p:sp>
      <p:sp>
        <p:nvSpPr>
          <p:cNvPr id="6" name="Slide Number Placeholder 5"/>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2428104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F524B6-59F5-4BB6-9310-C87C1C00E7BC}" type="datetime1">
              <a:rPr lang="en-IN" smtClean="0"/>
              <a:t>24-03-2024</a:t>
            </a:fld>
            <a:endParaRPr lang="en-IN"/>
          </a:p>
        </p:txBody>
      </p:sp>
      <p:sp>
        <p:nvSpPr>
          <p:cNvPr id="5" name="Footer Placeholder 4"/>
          <p:cNvSpPr>
            <a:spLocks noGrp="1"/>
          </p:cNvSpPr>
          <p:nvPr>
            <p:ph type="ftr" sz="quarter" idx="11"/>
          </p:nvPr>
        </p:nvSpPr>
        <p:spPr/>
        <p:txBody>
          <a:bodyPr/>
          <a:lstStyle/>
          <a:p>
            <a:r>
              <a:rPr lang="en-US"/>
              <a:t>6th SEM DEPT OF ECE DR TTIT, KGF</a:t>
            </a:r>
            <a:endParaRPr lang="en-IN"/>
          </a:p>
        </p:txBody>
      </p:sp>
      <p:sp>
        <p:nvSpPr>
          <p:cNvPr id="6" name="Slide Number Placeholder 5"/>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354952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4B2157-1383-403F-BBFF-5969D77F3713}" type="datetime1">
              <a:rPr lang="en-IN" smtClean="0"/>
              <a:t>24-03-2024</a:t>
            </a:fld>
            <a:endParaRPr lang="en-IN"/>
          </a:p>
        </p:txBody>
      </p:sp>
      <p:sp>
        <p:nvSpPr>
          <p:cNvPr id="6" name="Footer Placeholder 5"/>
          <p:cNvSpPr>
            <a:spLocks noGrp="1"/>
          </p:cNvSpPr>
          <p:nvPr>
            <p:ph type="ftr" sz="quarter" idx="11"/>
          </p:nvPr>
        </p:nvSpPr>
        <p:spPr/>
        <p:txBody>
          <a:bodyPr/>
          <a:lstStyle/>
          <a:p>
            <a:r>
              <a:rPr lang="en-US"/>
              <a:t>6th SEM DEPT OF ECE DR TTIT, KGF</a:t>
            </a:r>
            <a:endParaRPr lang="en-IN"/>
          </a:p>
        </p:txBody>
      </p:sp>
      <p:sp>
        <p:nvSpPr>
          <p:cNvPr id="7" name="Slide Number Placeholder 6"/>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1811888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81C897-C6C4-4B35-9181-8B3606EA05D0}" type="datetime1">
              <a:rPr lang="en-IN" smtClean="0"/>
              <a:t>24-03-2024</a:t>
            </a:fld>
            <a:endParaRPr lang="en-IN"/>
          </a:p>
        </p:txBody>
      </p:sp>
      <p:sp>
        <p:nvSpPr>
          <p:cNvPr id="8" name="Footer Placeholder 7"/>
          <p:cNvSpPr>
            <a:spLocks noGrp="1"/>
          </p:cNvSpPr>
          <p:nvPr>
            <p:ph type="ftr" sz="quarter" idx="11"/>
          </p:nvPr>
        </p:nvSpPr>
        <p:spPr/>
        <p:txBody>
          <a:bodyPr/>
          <a:lstStyle/>
          <a:p>
            <a:r>
              <a:rPr lang="en-US"/>
              <a:t>6th SEM DEPT OF ECE DR TTIT, KGF</a:t>
            </a:r>
            <a:endParaRPr lang="en-IN"/>
          </a:p>
        </p:txBody>
      </p:sp>
      <p:sp>
        <p:nvSpPr>
          <p:cNvPr id="9" name="Slide Number Placeholder 8"/>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89225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B175AC-0E77-42FC-895A-FE4494DC0192}" type="datetime1">
              <a:rPr lang="en-IN" smtClean="0"/>
              <a:t>24-03-2024</a:t>
            </a:fld>
            <a:endParaRPr lang="en-IN"/>
          </a:p>
        </p:txBody>
      </p:sp>
      <p:sp>
        <p:nvSpPr>
          <p:cNvPr id="4" name="Footer Placeholder 3"/>
          <p:cNvSpPr>
            <a:spLocks noGrp="1"/>
          </p:cNvSpPr>
          <p:nvPr>
            <p:ph type="ftr" sz="quarter" idx="11"/>
          </p:nvPr>
        </p:nvSpPr>
        <p:spPr/>
        <p:txBody>
          <a:bodyPr/>
          <a:lstStyle/>
          <a:p>
            <a:r>
              <a:rPr lang="en-US"/>
              <a:t>6th SEM DEPT OF ECE DR TTIT, KGF</a:t>
            </a:r>
            <a:endParaRPr lang="en-IN"/>
          </a:p>
        </p:txBody>
      </p:sp>
      <p:sp>
        <p:nvSpPr>
          <p:cNvPr id="5" name="Slide Number Placeholder 4"/>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2993079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E0B6CDE-1754-4B69-8351-86DA06D2ADB9}" type="datetime1">
              <a:rPr lang="en-IN" smtClean="0"/>
              <a:t>24-03-2024</a:t>
            </a:fld>
            <a:endParaRPr lang="en-IN"/>
          </a:p>
        </p:txBody>
      </p:sp>
      <p:sp>
        <p:nvSpPr>
          <p:cNvPr id="3" name="Footer Placeholder 2"/>
          <p:cNvSpPr>
            <a:spLocks noGrp="1"/>
          </p:cNvSpPr>
          <p:nvPr>
            <p:ph type="ftr" sz="quarter" idx="11"/>
          </p:nvPr>
        </p:nvSpPr>
        <p:spPr/>
        <p:txBody>
          <a:bodyPr/>
          <a:lstStyle/>
          <a:p>
            <a:r>
              <a:rPr lang="en-US"/>
              <a:t>6th SEM DEPT OF ECE DR TTIT, KGF</a:t>
            </a:r>
            <a:endParaRPr lang="en-IN"/>
          </a:p>
        </p:txBody>
      </p:sp>
      <p:sp>
        <p:nvSpPr>
          <p:cNvPr id="4" name="Slide Number Placeholder 3"/>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1959142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2C32D-7077-4DE6-B0B8-64134FA41A40}" type="datetime1">
              <a:rPr lang="en-IN" smtClean="0"/>
              <a:t>24-03-2024</a:t>
            </a:fld>
            <a:endParaRPr lang="en-IN"/>
          </a:p>
        </p:txBody>
      </p:sp>
      <p:sp>
        <p:nvSpPr>
          <p:cNvPr id="6" name="Footer Placeholder 5"/>
          <p:cNvSpPr>
            <a:spLocks noGrp="1"/>
          </p:cNvSpPr>
          <p:nvPr>
            <p:ph type="ftr" sz="quarter" idx="11"/>
          </p:nvPr>
        </p:nvSpPr>
        <p:spPr/>
        <p:txBody>
          <a:bodyPr/>
          <a:lstStyle/>
          <a:p>
            <a:r>
              <a:rPr lang="en-US"/>
              <a:t>6th SEM DEPT OF ECE DR TTIT, KGF</a:t>
            </a:r>
            <a:endParaRPr lang="en-IN"/>
          </a:p>
        </p:txBody>
      </p:sp>
      <p:sp>
        <p:nvSpPr>
          <p:cNvPr id="7" name="Slide Number Placeholder 6"/>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543926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829D97-1DDF-4BD6-8AD2-06029156727F}" type="datetime1">
              <a:rPr lang="en-IN" smtClean="0"/>
              <a:t>24-03-2024</a:t>
            </a:fld>
            <a:endParaRPr lang="en-IN"/>
          </a:p>
        </p:txBody>
      </p:sp>
      <p:sp>
        <p:nvSpPr>
          <p:cNvPr id="6" name="Footer Placeholder 5"/>
          <p:cNvSpPr>
            <a:spLocks noGrp="1"/>
          </p:cNvSpPr>
          <p:nvPr>
            <p:ph type="ftr" sz="quarter" idx="11"/>
          </p:nvPr>
        </p:nvSpPr>
        <p:spPr/>
        <p:txBody>
          <a:bodyPr/>
          <a:lstStyle/>
          <a:p>
            <a:r>
              <a:rPr lang="en-US"/>
              <a:t>6th SEM DEPT OF ECE DR TTIT, KGF</a:t>
            </a:r>
            <a:endParaRPr lang="en-IN"/>
          </a:p>
        </p:txBody>
      </p:sp>
      <p:sp>
        <p:nvSpPr>
          <p:cNvPr id="7" name="Slide Number Placeholder 6"/>
          <p:cNvSpPr>
            <a:spLocks noGrp="1"/>
          </p:cNvSpPr>
          <p:nvPr>
            <p:ph type="sldNum" sz="quarter" idx="12"/>
          </p:nvPr>
        </p:nvSpPr>
        <p:spPr/>
        <p:txBody>
          <a:bodyPr/>
          <a:lstStyle/>
          <a:p>
            <a:fld id="{0F55710A-3013-4CA4-92DE-7263CAD86E18}" type="slidenum">
              <a:rPr lang="en-IN" smtClean="0"/>
              <a:t>‹#›</a:t>
            </a:fld>
            <a:endParaRPr lang="en-IN"/>
          </a:p>
        </p:txBody>
      </p:sp>
    </p:spTree>
    <p:extLst>
      <p:ext uri="{BB962C8B-B14F-4D97-AF65-F5344CB8AC3E}">
        <p14:creationId xmlns:p14="http://schemas.microsoft.com/office/powerpoint/2010/main" val="2062197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E761DCF-065E-4623-9BD7-CCD81A859095}" type="datetime1">
              <a:rPr lang="en-IN" smtClean="0"/>
              <a:t>24-03-2024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r>
              <a:rPr lang="en-US"/>
              <a:t>6th SEM DEPT OF ECE DR TTIT, KGF</a:t>
            </a:r>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0F55710A-3013-4CA4-92DE-7263CAD86E18}" type="slidenum">
              <a:rPr lang="en-IN" smtClean="0"/>
              <a:t>‹#›</a:t>
            </a:fld>
            <a:endParaRPr lang="en-IN"/>
          </a:p>
        </p:txBody>
      </p:sp>
    </p:spTree>
    <p:extLst>
      <p:ext uri="{BB962C8B-B14F-4D97-AF65-F5344CB8AC3E}">
        <p14:creationId xmlns:p14="http://schemas.microsoft.com/office/powerpoint/2010/main" val="309956081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Lst>
  <p:hf sldNum="0" hd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6">
            <a:extLst>
              <a:ext uri="{FF2B5EF4-FFF2-40B4-BE49-F238E27FC236}">
                <a16:creationId xmlns:a16="http://schemas.microsoft.com/office/drawing/2014/main" id="{2F6CE4D2-DB54-D7B4-2E0D-C9303FB0E4BA}"/>
              </a:ext>
            </a:extLst>
          </p:cNvPr>
          <p:cNvSpPr txBox="1"/>
          <p:nvPr/>
        </p:nvSpPr>
        <p:spPr>
          <a:xfrm>
            <a:off x="4661574" y="124568"/>
            <a:ext cx="2558130" cy="230832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dirty="0">
                <a:solidFill>
                  <a:srgbClr val="00B0F0"/>
                </a:solidFill>
                <a:latin typeface="Times New Roman" panose="02020603050405020304" pitchFamily="18" charset="0"/>
                <a:cs typeface="Times New Roman" panose="02020603050405020304" pitchFamily="18" charset="0"/>
              </a:rPr>
              <a:t>A</a:t>
            </a:r>
            <a:br>
              <a:rPr lang="en-US" sz="3600" dirty="0">
                <a:solidFill>
                  <a:srgbClr val="00B0F0"/>
                </a:solidFill>
                <a:latin typeface="Times New Roman" panose="02020603050405020304" pitchFamily="18" charset="0"/>
                <a:cs typeface="Times New Roman" panose="02020603050405020304" pitchFamily="18" charset="0"/>
              </a:rPr>
            </a:br>
            <a:r>
              <a:rPr lang="en-US" sz="3600" dirty="0">
                <a:solidFill>
                  <a:srgbClr val="00B0F0"/>
                </a:solidFill>
                <a:latin typeface="Times New Roman" panose="02020603050405020304" pitchFamily="18" charset="0"/>
                <a:cs typeface="Times New Roman" panose="02020603050405020304" pitchFamily="18" charset="0"/>
              </a:rPr>
              <a:t>Project presentation</a:t>
            </a:r>
            <a:br>
              <a:rPr lang="en-US" sz="3600" dirty="0">
                <a:solidFill>
                  <a:srgbClr val="00B0F0"/>
                </a:solidFill>
                <a:latin typeface="Times New Roman" panose="02020603050405020304" pitchFamily="18" charset="0"/>
                <a:cs typeface="Times New Roman" panose="02020603050405020304" pitchFamily="18" charset="0"/>
              </a:rPr>
            </a:br>
            <a:r>
              <a:rPr lang="en-US" sz="3600" dirty="0">
                <a:solidFill>
                  <a:srgbClr val="00B0F0"/>
                </a:solidFill>
                <a:latin typeface="Times New Roman" panose="02020603050405020304" pitchFamily="18" charset="0"/>
                <a:cs typeface="Times New Roman" panose="02020603050405020304" pitchFamily="18" charset="0"/>
              </a:rPr>
              <a:t>On</a:t>
            </a:r>
            <a:endParaRPr lang="en-US" sz="3600" dirty="0">
              <a:latin typeface="Times New Roman" panose="02020603050405020304" pitchFamily="18" charset="0"/>
              <a:cs typeface="Times New Roman" panose="02020603050405020304" pitchFamily="18" charset="0"/>
            </a:endParaRPr>
          </a:p>
        </p:txBody>
      </p:sp>
      <p:sp>
        <p:nvSpPr>
          <p:cNvPr id="27" name="TextBox 8">
            <a:extLst>
              <a:ext uri="{FF2B5EF4-FFF2-40B4-BE49-F238E27FC236}">
                <a16:creationId xmlns:a16="http://schemas.microsoft.com/office/drawing/2014/main" id="{F7AD216C-818F-F3DD-ABFC-CB9BBCBB0857}"/>
              </a:ext>
            </a:extLst>
          </p:cNvPr>
          <p:cNvSpPr txBox="1"/>
          <p:nvPr/>
        </p:nvSpPr>
        <p:spPr>
          <a:xfrm>
            <a:off x="542880" y="2876612"/>
            <a:ext cx="10795518" cy="145135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5000"/>
              </a:lnSpc>
              <a:spcAft>
                <a:spcPts val="1000"/>
              </a:spcAft>
            </a:pPr>
            <a:r>
              <a:rPr lang="en-US" sz="4000" b="1" dirty="0">
                <a:solidFill>
                  <a:schemeClr val="accent3">
                    <a:lumMod val="75000"/>
                  </a:schemeClr>
                </a:solidFill>
                <a:effectLst/>
                <a:latin typeface="Times New Roman" panose="02020603050405020304" pitchFamily="18" charset="0"/>
                <a:ea typeface="SimSun" panose="02010600030101010101" pitchFamily="2" charset="-122"/>
                <a:cs typeface="Times New Roman" panose="02020603050405020304" pitchFamily="18" charset="0"/>
              </a:rPr>
              <a:t>Implementation of a Smart Hydroponic Greenhouse System using IoT</a:t>
            </a:r>
          </a:p>
        </p:txBody>
      </p:sp>
      <p:sp>
        <p:nvSpPr>
          <p:cNvPr id="28" name="TextBox 10">
            <a:extLst>
              <a:ext uri="{FF2B5EF4-FFF2-40B4-BE49-F238E27FC236}">
                <a16:creationId xmlns:a16="http://schemas.microsoft.com/office/drawing/2014/main" id="{F44D2902-F361-8AED-DBCD-D250421C287D}"/>
              </a:ext>
            </a:extLst>
          </p:cNvPr>
          <p:cNvSpPr txBox="1"/>
          <p:nvPr/>
        </p:nvSpPr>
        <p:spPr>
          <a:xfrm>
            <a:off x="-520808" y="5533103"/>
            <a:ext cx="6097554" cy="120032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By</a:t>
            </a:r>
          </a:p>
          <a:p>
            <a:pPr algn="ctr"/>
            <a:r>
              <a:rPr lang="en-US" sz="3200" b="1" dirty="0">
                <a:solidFill>
                  <a:schemeClr val="tx1">
                    <a:lumMod val="95000"/>
                    <a:lumOff val="5000"/>
                  </a:schemeClr>
                </a:solidFill>
                <a:latin typeface="Times New Roman" panose="02020603050405020304" pitchFamily="18" charset="0"/>
                <a:cs typeface="Times New Roman" panose="02020603050405020304" pitchFamily="18" charset="0"/>
              </a:rPr>
              <a:t>HARSHA S</a:t>
            </a:r>
          </a:p>
        </p:txBody>
      </p:sp>
    </p:spTree>
    <p:extLst>
      <p:ext uri="{BB962C8B-B14F-4D97-AF65-F5344CB8AC3E}">
        <p14:creationId xmlns:p14="http://schemas.microsoft.com/office/powerpoint/2010/main" val="2269947047"/>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0B9D372-1055-41BE-04FA-D8627DADD9ED}"/>
              </a:ext>
            </a:extLst>
          </p:cNvPr>
          <p:cNvSpPr txBox="1"/>
          <p:nvPr/>
        </p:nvSpPr>
        <p:spPr>
          <a:xfrm>
            <a:off x="0" y="16027"/>
            <a:ext cx="3047222" cy="584775"/>
          </a:xfrm>
          <a:prstGeom prst="rect">
            <a:avLst/>
          </a:prstGeom>
          <a:noFill/>
        </p:spPr>
        <p:txBody>
          <a:bodyPr wrap="square">
            <a:spAutoFit/>
          </a:bodyPr>
          <a:lstStyle/>
          <a:p>
            <a:r>
              <a:rPr lang="en-US" sz="3200" u="sng" dirty="0">
                <a:latin typeface="Times New Roman" panose="02020603050405020304" pitchFamily="18" charset="0"/>
                <a:cs typeface="Times New Roman" panose="02020603050405020304" pitchFamily="18" charset="0"/>
              </a:rPr>
              <a:t>Implementation</a:t>
            </a:r>
            <a:endParaRPr lang="en-IN" sz="3200" dirty="0"/>
          </a:p>
        </p:txBody>
      </p:sp>
      <p:sp>
        <p:nvSpPr>
          <p:cNvPr id="4" name="Oval 3">
            <a:extLst>
              <a:ext uri="{FF2B5EF4-FFF2-40B4-BE49-F238E27FC236}">
                <a16:creationId xmlns:a16="http://schemas.microsoft.com/office/drawing/2014/main" id="{CB3F0257-A41D-0A15-52EA-8B229258ECA8}"/>
              </a:ext>
            </a:extLst>
          </p:cNvPr>
          <p:cNvSpPr/>
          <p:nvPr/>
        </p:nvSpPr>
        <p:spPr>
          <a:xfrm>
            <a:off x="712627" y="827595"/>
            <a:ext cx="1255739" cy="7855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89E2A1F-B5FA-8C07-85DF-95726086E18F}"/>
              </a:ext>
            </a:extLst>
          </p:cNvPr>
          <p:cNvSpPr txBox="1"/>
          <p:nvPr/>
        </p:nvSpPr>
        <p:spPr>
          <a:xfrm>
            <a:off x="914789" y="972364"/>
            <a:ext cx="914400" cy="382555"/>
          </a:xfrm>
          <a:prstGeom prst="rect">
            <a:avLst/>
          </a:prstGeom>
          <a:solidFill>
            <a:schemeClr val="bg1"/>
          </a:solidFill>
          <a:ln>
            <a:noFill/>
          </a:ln>
        </p:spPr>
        <p:txBody>
          <a:bodyPr wrap="square" rtlCol="0">
            <a:spAutoFit/>
          </a:bodyPr>
          <a:lstStyle/>
          <a:p>
            <a:r>
              <a:rPr lang="en-IN" dirty="0">
                <a:latin typeface="Times New Roman" panose="02020603050405020304" pitchFamily="18" charset="0"/>
                <a:cs typeface="Times New Roman" panose="02020603050405020304" pitchFamily="18" charset="0"/>
              </a:rPr>
              <a:t>START</a:t>
            </a:r>
          </a:p>
        </p:txBody>
      </p:sp>
      <p:sp>
        <p:nvSpPr>
          <p:cNvPr id="6" name="Rectangle 5">
            <a:extLst>
              <a:ext uri="{FF2B5EF4-FFF2-40B4-BE49-F238E27FC236}">
                <a16:creationId xmlns:a16="http://schemas.microsoft.com/office/drawing/2014/main" id="{AB6AB67E-95FA-5A25-2579-9C467569D10A}"/>
              </a:ext>
            </a:extLst>
          </p:cNvPr>
          <p:cNvSpPr/>
          <p:nvPr/>
        </p:nvSpPr>
        <p:spPr>
          <a:xfrm>
            <a:off x="411521" y="2100199"/>
            <a:ext cx="1884783" cy="584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87FDCA7-815A-A2AE-2D7B-8283C151DFDB}"/>
              </a:ext>
            </a:extLst>
          </p:cNvPr>
          <p:cNvSpPr txBox="1"/>
          <p:nvPr/>
        </p:nvSpPr>
        <p:spPr>
          <a:xfrm>
            <a:off x="563142" y="2207920"/>
            <a:ext cx="1581539" cy="369332"/>
          </a:xfrm>
          <a:prstGeom prst="rect">
            <a:avLst/>
          </a:prstGeom>
          <a:solidFill>
            <a:schemeClr val="bg1"/>
          </a:solidFill>
          <a:ln>
            <a:noFill/>
          </a:ln>
        </p:spPr>
        <p:txBody>
          <a:bodyPr wrap="square" rtlCol="0">
            <a:spAutoFit/>
          </a:bodyPr>
          <a:lstStyle/>
          <a:p>
            <a:r>
              <a:rPr lang="en-IN" dirty="0">
                <a:latin typeface="Times New Roman" panose="02020603050405020304" pitchFamily="18" charset="0"/>
                <a:cs typeface="Times New Roman" panose="02020603050405020304" pitchFamily="18" charset="0"/>
              </a:rPr>
              <a:t>BLYNK RUN</a:t>
            </a:r>
          </a:p>
        </p:txBody>
      </p:sp>
      <p:sp>
        <p:nvSpPr>
          <p:cNvPr id="8" name="Rectangle 7">
            <a:extLst>
              <a:ext uri="{FF2B5EF4-FFF2-40B4-BE49-F238E27FC236}">
                <a16:creationId xmlns:a16="http://schemas.microsoft.com/office/drawing/2014/main" id="{3EEC6389-FC03-6835-66B9-2AFDECCA43CA}"/>
              </a:ext>
            </a:extLst>
          </p:cNvPr>
          <p:cNvSpPr/>
          <p:nvPr/>
        </p:nvSpPr>
        <p:spPr>
          <a:xfrm>
            <a:off x="155125" y="3231631"/>
            <a:ext cx="2410409" cy="6623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05D61BD-0F78-0763-5797-F4DE2AC29E95}"/>
              </a:ext>
            </a:extLst>
          </p:cNvPr>
          <p:cNvSpPr txBox="1"/>
          <p:nvPr/>
        </p:nvSpPr>
        <p:spPr>
          <a:xfrm>
            <a:off x="262863" y="3259177"/>
            <a:ext cx="2203349" cy="584775"/>
          </a:xfrm>
          <a:prstGeom prst="rect">
            <a:avLst/>
          </a:prstGeom>
          <a:solidFill>
            <a:schemeClr val="bg1"/>
          </a:solidFill>
          <a:ln>
            <a:noFill/>
          </a:ln>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TURN ON THE WATER PUMP</a:t>
            </a:r>
          </a:p>
        </p:txBody>
      </p:sp>
      <p:sp>
        <p:nvSpPr>
          <p:cNvPr id="10" name="Flowchart: Delay 9">
            <a:extLst>
              <a:ext uri="{FF2B5EF4-FFF2-40B4-BE49-F238E27FC236}">
                <a16:creationId xmlns:a16="http://schemas.microsoft.com/office/drawing/2014/main" id="{6ED6DBC5-639B-C1B0-4798-39BC92AA6CB8}"/>
              </a:ext>
            </a:extLst>
          </p:cNvPr>
          <p:cNvSpPr/>
          <p:nvPr/>
        </p:nvSpPr>
        <p:spPr>
          <a:xfrm>
            <a:off x="108861" y="4396028"/>
            <a:ext cx="2502937" cy="895738"/>
          </a:xfrm>
          <a:prstGeom prst="flowChartDelay">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2083036E-6733-6DF7-E94F-CD09B9598C2D}"/>
              </a:ext>
            </a:extLst>
          </p:cNvPr>
          <p:cNvSpPr txBox="1"/>
          <p:nvPr/>
        </p:nvSpPr>
        <p:spPr>
          <a:xfrm>
            <a:off x="120525" y="4659231"/>
            <a:ext cx="2329546" cy="369332"/>
          </a:xfrm>
          <a:prstGeom prst="rect">
            <a:avLst/>
          </a:prstGeom>
          <a:solidFill>
            <a:schemeClr val="bg1"/>
          </a:solidFill>
          <a:ln>
            <a:noFill/>
          </a:ln>
        </p:spPr>
        <p:txBody>
          <a:bodyPr wrap="square" rtlCol="0">
            <a:spAutoFit/>
          </a:bodyPr>
          <a:lstStyle/>
          <a:p>
            <a:r>
              <a:rPr lang="en-IN" dirty="0">
                <a:latin typeface="Times New Roman" panose="02020603050405020304" pitchFamily="18" charset="0"/>
                <a:cs typeface="Times New Roman" panose="02020603050405020304" pitchFamily="18" charset="0"/>
              </a:rPr>
              <a:t>20 MINUTES DELAY</a:t>
            </a:r>
          </a:p>
        </p:txBody>
      </p:sp>
      <p:sp>
        <p:nvSpPr>
          <p:cNvPr id="12" name="Rectangle 11">
            <a:extLst>
              <a:ext uri="{FF2B5EF4-FFF2-40B4-BE49-F238E27FC236}">
                <a16:creationId xmlns:a16="http://schemas.microsoft.com/office/drawing/2014/main" id="{D2CAB2FD-C3E1-BFEC-CF50-C78F380CF712}"/>
              </a:ext>
            </a:extLst>
          </p:cNvPr>
          <p:cNvSpPr/>
          <p:nvPr/>
        </p:nvSpPr>
        <p:spPr>
          <a:xfrm>
            <a:off x="64080" y="5690245"/>
            <a:ext cx="2592500" cy="7802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D358C7CE-9B6E-5C04-FABB-98B4D3FB80A9}"/>
              </a:ext>
            </a:extLst>
          </p:cNvPr>
          <p:cNvSpPr txBox="1"/>
          <p:nvPr/>
        </p:nvSpPr>
        <p:spPr>
          <a:xfrm>
            <a:off x="128459" y="5747527"/>
            <a:ext cx="2410409" cy="584775"/>
          </a:xfrm>
          <a:prstGeom prst="rect">
            <a:avLst/>
          </a:prstGeom>
          <a:solidFill>
            <a:schemeClr val="bg1"/>
          </a:solidFill>
          <a:ln>
            <a:noFill/>
          </a:ln>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TURN OFF THE WATER PUMP</a:t>
            </a:r>
          </a:p>
        </p:txBody>
      </p:sp>
      <p:sp>
        <p:nvSpPr>
          <p:cNvPr id="15" name="Flowchart: Decision 14">
            <a:extLst>
              <a:ext uri="{FF2B5EF4-FFF2-40B4-BE49-F238E27FC236}">
                <a16:creationId xmlns:a16="http://schemas.microsoft.com/office/drawing/2014/main" id="{3460DE02-6AEC-10C8-95A1-10D797AABDF6}"/>
              </a:ext>
            </a:extLst>
          </p:cNvPr>
          <p:cNvSpPr/>
          <p:nvPr/>
        </p:nvSpPr>
        <p:spPr>
          <a:xfrm>
            <a:off x="3617734" y="205925"/>
            <a:ext cx="2728803" cy="1509180"/>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DC730A8-0783-1D0C-0275-6A5F73C710C5}"/>
              </a:ext>
            </a:extLst>
          </p:cNvPr>
          <p:cNvSpPr txBox="1"/>
          <p:nvPr/>
        </p:nvSpPr>
        <p:spPr>
          <a:xfrm>
            <a:off x="3930429" y="827415"/>
            <a:ext cx="2111216" cy="276999"/>
          </a:xfrm>
          <a:prstGeom prst="rect">
            <a:avLst/>
          </a:prstGeom>
          <a:solidFill>
            <a:schemeClr val="bg1"/>
          </a:solidFill>
          <a:ln>
            <a:noFill/>
          </a:ln>
        </p:spPr>
        <p:txBody>
          <a:bodyPr wrap="square" rtlCol="0">
            <a:spAutoFit/>
          </a:bodyPr>
          <a:lstStyle/>
          <a:p>
            <a:r>
              <a:rPr lang="en-IN" sz="1200" dirty="0">
                <a:latin typeface="Times New Roman" panose="02020603050405020304" pitchFamily="18" charset="0"/>
                <a:cs typeface="Times New Roman" panose="02020603050405020304" pitchFamily="18" charset="0"/>
              </a:rPr>
              <a:t>TURNOFFWATERPUMP= =1</a:t>
            </a:r>
          </a:p>
        </p:txBody>
      </p:sp>
      <p:sp>
        <p:nvSpPr>
          <p:cNvPr id="17" name="Flowchart: Predefined Process 16">
            <a:extLst>
              <a:ext uri="{FF2B5EF4-FFF2-40B4-BE49-F238E27FC236}">
                <a16:creationId xmlns:a16="http://schemas.microsoft.com/office/drawing/2014/main" id="{E38CCF1F-3AA6-1AB2-22B9-424BDA33916C}"/>
              </a:ext>
            </a:extLst>
          </p:cNvPr>
          <p:cNvSpPr/>
          <p:nvPr/>
        </p:nvSpPr>
        <p:spPr>
          <a:xfrm>
            <a:off x="3259496" y="2158020"/>
            <a:ext cx="3769567" cy="2195909"/>
          </a:xfrm>
          <a:prstGeom prst="flowChartPredefined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F9F99582-B4E1-7127-5941-7351A8CB68D2}"/>
              </a:ext>
            </a:extLst>
          </p:cNvPr>
          <p:cNvSpPr txBox="1"/>
          <p:nvPr/>
        </p:nvSpPr>
        <p:spPr>
          <a:xfrm>
            <a:off x="3781338" y="2168715"/>
            <a:ext cx="2752802" cy="2185214"/>
          </a:xfrm>
          <a:prstGeom prst="rect">
            <a:avLst/>
          </a:prstGeom>
          <a:solidFill>
            <a:schemeClr val="bg1"/>
          </a:solidFill>
          <a:ln>
            <a:noFill/>
          </a:ln>
        </p:spPr>
        <p:txBody>
          <a:bodyPr wrap="square" rtlCol="0">
            <a:spAutoFit/>
          </a:bodyPr>
          <a:lstStyle/>
          <a:p>
            <a:pPr marL="285750" indent="-285750">
              <a:buSzPct val="100000"/>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Read and display Temperature</a:t>
            </a:r>
          </a:p>
          <a:p>
            <a:pPr marL="285750" indent="-285750">
              <a:buSzPct val="100000"/>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Read and display TDS, EC and PPM</a:t>
            </a:r>
          </a:p>
          <a:p>
            <a:pPr marL="285750" indent="-285750">
              <a:buSzPct val="100000"/>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Read and display Water level</a:t>
            </a:r>
          </a:p>
          <a:p>
            <a:pPr marL="285750" indent="-285750">
              <a:buSzPct val="100000"/>
              <a:buFont typeface="Arial" panose="020B0604020202020204" pitchFamily="34" charset="0"/>
              <a:buChar char="•"/>
            </a:pPr>
            <a:r>
              <a:rPr lang="en-IN" sz="1700" dirty="0">
                <a:latin typeface="Times New Roman" panose="02020603050405020304" pitchFamily="18" charset="0"/>
                <a:cs typeface="Times New Roman" panose="02020603050405020304" pitchFamily="18" charset="0"/>
              </a:rPr>
              <a:t>Update widget on BLYNK APP</a:t>
            </a:r>
          </a:p>
        </p:txBody>
      </p:sp>
      <p:sp>
        <p:nvSpPr>
          <p:cNvPr id="26" name="Flowchart: Decision 25">
            <a:extLst>
              <a:ext uri="{FF2B5EF4-FFF2-40B4-BE49-F238E27FC236}">
                <a16:creationId xmlns:a16="http://schemas.microsoft.com/office/drawing/2014/main" id="{9F34434A-AFBD-4041-AC8B-054578EB6DEA}"/>
              </a:ext>
            </a:extLst>
          </p:cNvPr>
          <p:cNvSpPr/>
          <p:nvPr/>
        </p:nvSpPr>
        <p:spPr>
          <a:xfrm>
            <a:off x="4060568" y="4909641"/>
            <a:ext cx="2167423" cy="1103500"/>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4C45A9DD-ED35-89F8-9FB1-70BC9343B435}"/>
              </a:ext>
            </a:extLst>
          </p:cNvPr>
          <p:cNvSpPr txBox="1"/>
          <p:nvPr/>
        </p:nvSpPr>
        <p:spPr>
          <a:xfrm>
            <a:off x="4364032" y="5327766"/>
            <a:ext cx="1589088" cy="276999"/>
          </a:xfrm>
          <a:prstGeom prst="rect">
            <a:avLst/>
          </a:prstGeom>
          <a:solidFill>
            <a:schemeClr val="bg1"/>
          </a:solidFill>
          <a:ln>
            <a:noFill/>
          </a:ln>
        </p:spPr>
        <p:txBody>
          <a:bodyPr wrap="square" rtlCol="0">
            <a:spAutoFit/>
          </a:bodyPr>
          <a:lstStyle/>
          <a:p>
            <a:r>
              <a:rPr lang="en-IN" sz="1200" dirty="0">
                <a:latin typeface="Times New Roman" panose="02020603050405020304" pitchFamily="18" charset="0"/>
                <a:cs typeface="Times New Roman" panose="02020603050405020304" pitchFamily="18" charset="0"/>
              </a:rPr>
              <a:t>PPM &lt; Nutrients value</a:t>
            </a:r>
          </a:p>
        </p:txBody>
      </p:sp>
      <p:sp>
        <p:nvSpPr>
          <p:cNvPr id="29" name="Rectangle 28">
            <a:extLst>
              <a:ext uri="{FF2B5EF4-FFF2-40B4-BE49-F238E27FC236}">
                <a16:creationId xmlns:a16="http://schemas.microsoft.com/office/drawing/2014/main" id="{FF1DDEEF-AD5A-23F9-94B2-B59620819985}"/>
              </a:ext>
            </a:extLst>
          </p:cNvPr>
          <p:cNvSpPr/>
          <p:nvPr/>
        </p:nvSpPr>
        <p:spPr>
          <a:xfrm>
            <a:off x="4060568" y="6337686"/>
            <a:ext cx="2167423" cy="354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ADD Nutrients</a:t>
            </a:r>
          </a:p>
        </p:txBody>
      </p:sp>
      <p:sp>
        <p:nvSpPr>
          <p:cNvPr id="31" name="TextBox 30">
            <a:extLst>
              <a:ext uri="{FF2B5EF4-FFF2-40B4-BE49-F238E27FC236}">
                <a16:creationId xmlns:a16="http://schemas.microsoft.com/office/drawing/2014/main" id="{2596ADCE-AFB8-4DAC-6E70-F20AE346F7D7}"/>
              </a:ext>
            </a:extLst>
          </p:cNvPr>
          <p:cNvSpPr txBox="1"/>
          <p:nvPr/>
        </p:nvSpPr>
        <p:spPr>
          <a:xfrm>
            <a:off x="8304158" y="1566690"/>
            <a:ext cx="1139109" cy="338554"/>
          </a:xfrm>
          <a:prstGeom prst="rect">
            <a:avLst/>
          </a:prstGeom>
          <a:solidFill>
            <a:schemeClr val="bg1"/>
          </a:solidFill>
          <a:ln>
            <a:solidFill>
              <a:schemeClr val="tx1"/>
            </a:solidFill>
          </a:ln>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LDR &lt; 100</a:t>
            </a:r>
          </a:p>
        </p:txBody>
      </p:sp>
      <p:sp>
        <p:nvSpPr>
          <p:cNvPr id="32" name="Rectangle 31">
            <a:extLst>
              <a:ext uri="{FF2B5EF4-FFF2-40B4-BE49-F238E27FC236}">
                <a16:creationId xmlns:a16="http://schemas.microsoft.com/office/drawing/2014/main" id="{8A1A0385-9F43-B8F1-CA25-2EF42164861B}"/>
              </a:ext>
            </a:extLst>
          </p:cNvPr>
          <p:cNvSpPr/>
          <p:nvPr/>
        </p:nvSpPr>
        <p:spPr>
          <a:xfrm>
            <a:off x="7787282" y="2945386"/>
            <a:ext cx="2167423" cy="354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Times New Roman" panose="02020603050405020304" pitchFamily="18" charset="0"/>
                <a:cs typeface="Times New Roman" panose="02020603050405020304" pitchFamily="18" charset="0"/>
              </a:rPr>
              <a:t>TURN ON LED</a:t>
            </a:r>
          </a:p>
        </p:txBody>
      </p:sp>
      <p:sp>
        <p:nvSpPr>
          <p:cNvPr id="33" name="Rectangle 32">
            <a:extLst>
              <a:ext uri="{FF2B5EF4-FFF2-40B4-BE49-F238E27FC236}">
                <a16:creationId xmlns:a16="http://schemas.microsoft.com/office/drawing/2014/main" id="{B7E7BE43-F82D-A51A-6824-A95B29372AE9}"/>
              </a:ext>
            </a:extLst>
          </p:cNvPr>
          <p:cNvSpPr/>
          <p:nvPr/>
        </p:nvSpPr>
        <p:spPr>
          <a:xfrm>
            <a:off x="9461436" y="2281940"/>
            <a:ext cx="2167423" cy="3545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Times New Roman" panose="02020603050405020304" pitchFamily="18" charset="0"/>
                <a:cs typeface="Times New Roman" panose="02020603050405020304" pitchFamily="18" charset="0"/>
              </a:rPr>
              <a:t>TURN OFF LED</a:t>
            </a:r>
          </a:p>
        </p:txBody>
      </p:sp>
      <p:sp>
        <p:nvSpPr>
          <p:cNvPr id="34" name="Flowchart: Delay 33">
            <a:extLst>
              <a:ext uri="{FF2B5EF4-FFF2-40B4-BE49-F238E27FC236}">
                <a16:creationId xmlns:a16="http://schemas.microsoft.com/office/drawing/2014/main" id="{E1CF6A20-ECA2-539D-39E0-17A25EA72D56}"/>
              </a:ext>
            </a:extLst>
          </p:cNvPr>
          <p:cNvSpPr/>
          <p:nvPr/>
        </p:nvSpPr>
        <p:spPr>
          <a:xfrm>
            <a:off x="7619526" y="3893964"/>
            <a:ext cx="2502937" cy="895738"/>
          </a:xfrm>
          <a:prstGeom prst="flowChartDelay">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43F3D09D-9521-BEA5-06DA-58FCB399674A}"/>
              </a:ext>
            </a:extLst>
          </p:cNvPr>
          <p:cNvSpPr txBox="1"/>
          <p:nvPr/>
        </p:nvSpPr>
        <p:spPr>
          <a:xfrm>
            <a:off x="7619526" y="4157167"/>
            <a:ext cx="2310100" cy="369332"/>
          </a:xfrm>
          <a:prstGeom prst="rect">
            <a:avLst/>
          </a:prstGeom>
          <a:solidFill>
            <a:schemeClr val="bg1"/>
          </a:solidFill>
          <a:ln>
            <a:solidFill>
              <a:schemeClr val="tx1"/>
            </a:solidFill>
          </a:ln>
        </p:spPr>
        <p:txBody>
          <a:bodyPr wrap="square">
            <a:spAutoFit/>
          </a:bodyPr>
          <a:lstStyle/>
          <a:p>
            <a:r>
              <a:rPr lang="en-IN" dirty="0">
                <a:solidFill>
                  <a:schemeClr val="bg1"/>
                </a:solidFill>
                <a:latin typeface="Times New Roman" panose="02020603050405020304" pitchFamily="18" charset="0"/>
                <a:cs typeface="Times New Roman" panose="02020603050405020304" pitchFamily="18" charset="0"/>
              </a:rPr>
              <a:t>15 MINUTES DELAY</a:t>
            </a:r>
          </a:p>
        </p:txBody>
      </p:sp>
      <p:sp>
        <p:nvSpPr>
          <p:cNvPr id="37" name="Rectangle 36">
            <a:extLst>
              <a:ext uri="{FF2B5EF4-FFF2-40B4-BE49-F238E27FC236}">
                <a16:creationId xmlns:a16="http://schemas.microsoft.com/office/drawing/2014/main" id="{6E3D1FB9-20C8-7B91-4E0C-B1088BB16100}"/>
              </a:ext>
            </a:extLst>
          </p:cNvPr>
          <p:cNvSpPr/>
          <p:nvPr/>
        </p:nvSpPr>
        <p:spPr>
          <a:xfrm>
            <a:off x="7932788" y="5281600"/>
            <a:ext cx="1884783" cy="584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62D3AC9B-7B3B-BF0D-5C87-C1175E5AF692}"/>
              </a:ext>
            </a:extLst>
          </p:cNvPr>
          <p:cNvSpPr txBox="1"/>
          <p:nvPr/>
        </p:nvSpPr>
        <p:spPr>
          <a:xfrm>
            <a:off x="8084409" y="5389321"/>
            <a:ext cx="1581539" cy="369332"/>
          </a:xfrm>
          <a:prstGeom prst="rect">
            <a:avLst/>
          </a:prstGeom>
          <a:solidFill>
            <a:schemeClr val="bg1"/>
          </a:solidFill>
          <a:ln>
            <a:solidFill>
              <a:schemeClr val="tx1"/>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BLYNK RUN</a:t>
            </a:r>
          </a:p>
        </p:txBody>
      </p:sp>
      <p:sp>
        <p:nvSpPr>
          <p:cNvPr id="42" name="Oval 41">
            <a:extLst>
              <a:ext uri="{FF2B5EF4-FFF2-40B4-BE49-F238E27FC236}">
                <a16:creationId xmlns:a16="http://schemas.microsoft.com/office/drawing/2014/main" id="{D3EE3BC6-55CB-7DFA-C747-791F49D49B5D}"/>
              </a:ext>
            </a:extLst>
          </p:cNvPr>
          <p:cNvSpPr/>
          <p:nvPr/>
        </p:nvSpPr>
        <p:spPr>
          <a:xfrm>
            <a:off x="8285624" y="6210921"/>
            <a:ext cx="1128226" cy="6189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A4BB2B0C-C05A-F56B-04B5-B7FC2C444D49}"/>
              </a:ext>
            </a:extLst>
          </p:cNvPr>
          <p:cNvSpPr txBox="1"/>
          <p:nvPr/>
        </p:nvSpPr>
        <p:spPr>
          <a:xfrm>
            <a:off x="8501176" y="6331944"/>
            <a:ext cx="753060" cy="382555"/>
          </a:xfrm>
          <a:prstGeom prst="rect">
            <a:avLst/>
          </a:prstGeom>
          <a:solidFill>
            <a:schemeClr val="bg1"/>
          </a:solidFill>
          <a:ln>
            <a:noFill/>
          </a:ln>
        </p:spPr>
        <p:txBody>
          <a:bodyPr wrap="square" rtlCol="0">
            <a:spAutoFit/>
          </a:bodyPr>
          <a:lstStyle/>
          <a:p>
            <a:r>
              <a:rPr lang="en-IN" dirty="0">
                <a:latin typeface="Times New Roman" panose="02020603050405020304" pitchFamily="18" charset="0"/>
                <a:cs typeface="Times New Roman" panose="02020603050405020304" pitchFamily="18" charset="0"/>
              </a:rPr>
              <a:t>STOP</a:t>
            </a:r>
          </a:p>
        </p:txBody>
      </p:sp>
      <p:sp>
        <p:nvSpPr>
          <p:cNvPr id="45" name="Flowchart: Summing Junction 44">
            <a:extLst>
              <a:ext uri="{FF2B5EF4-FFF2-40B4-BE49-F238E27FC236}">
                <a16:creationId xmlns:a16="http://schemas.microsoft.com/office/drawing/2014/main" id="{7D496C55-032E-6015-42D6-FFD99CF1B3CD}"/>
              </a:ext>
            </a:extLst>
          </p:cNvPr>
          <p:cNvSpPr/>
          <p:nvPr/>
        </p:nvSpPr>
        <p:spPr>
          <a:xfrm>
            <a:off x="7057280" y="5222863"/>
            <a:ext cx="475861" cy="477054"/>
          </a:xfrm>
          <a:prstGeom prst="flowChartSummingJunctio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2516884E-3D51-7452-7B4D-BC1CD18CF943}"/>
              </a:ext>
            </a:extLst>
          </p:cNvPr>
          <p:cNvCxnSpPr>
            <a:cxnSpLocks/>
            <a:stCxn id="4" idx="4"/>
            <a:endCxn id="6" idx="0"/>
          </p:cNvCxnSpPr>
          <p:nvPr/>
        </p:nvCxnSpPr>
        <p:spPr>
          <a:xfrm>
            <a:off x="1340497" y="1613121"/>
            <a:ext cx="13416" cy="487078"/>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52" name="Straight Arrow Connector 51">
            <a:extLst>
              <a:ext uri="{FF2B5EF4-FFF2-40B4-BE49-F238E27FC236}">
                <a16:creationId xmlns:a16="http://schemas.microsoft.com/office/drawing/2014/main" id="{8077F449-0EFF-D873-0BB4-F6AF4D4155DB}"/>
              </a:ext>
            </a:extLst>
          </p:cNvPr>
          <p:cNvCxnSpPr>
            <a:cxnSpLocks/>
            <a:stCxn id="6" idx="2"/>
            <a:endCxn id="8" idx="0"/>
          </p:cNvCxnSpPr>
          <p:nvPr/>
        </p:nvCxnSpPr>
        <p:spPr>
          <a:xfrm>
            <a:off x="1353913" y="2684974"/>
            <a:ext cx="6417" cy="546657"/>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93BA9E45-C91D-ABC4-5750-4AB7C404B555}"/>
              </a:ext>
            </a:extLst>
          </p:cNvPr>
          <p:cNvCxnSpPr>
            <a:cxnSpLocks/>
            <a:stCxn id="8" idx="2"/>
            <a:endCxn id="10" idx="0"/>
          </p:cNvCxnSpPr>
          <p:nvPr/>
        </p:nvCxnSpPr>
        <p:spPr>
          <a:xfrm>
            <a:off x="1360330" y="3893964"/>
            <a:ext cx="0" cy="502064"/>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64" name="Connector: Elbow 63">
            <a:extLst>
              <a:ext uri="{FF2B5EF4-FFF2-40B4-BE49-F238E27FC236}">
                <a16:creationId xmlns:a16="http://schemas.microsoft.com/office/drawing/2014/main" id="{0C963FC1-B8EC-571D-455A-7EB774D2E1FE}"/>
              </a:ext>
            </a:extLst>
          </p:cNvPr>
          <p:cNvCxnSpPr>
            <a:cxnSpLocks/>
            <a:stCxn id="12" idx="3"/>
            <a:endCxn id="15" idx="1"/>
          </p:cNvCxnSpPr>
          <p:nvPr/>
        </p:nvCxnSpPr>
        <p:spPr>
          <a:xfrm flipV="1">
            <a:off x="2656580" y="960515"/>
            <a:ext cx="961154" cy="5119872"/>
          </a:xfrm>
          <a:prstGeom prst="bentConnector3">
            <a:avLst>
              <a:gd name="adj1" fmla="val 41263"/>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4A432747-12E4-9781-06C3-189EE3581BF6}"/>
              </a:ext>
            </a:extLst>
          </p:cNvPr>
          <p:cNvCxnSpPr>
            <a:stCxn id="17" idx="2"/>
            <a:endCxn id="26" idx="0"/>
          </p:cNvCxnSpPr>
          <p:nvPr/>
        </p:nvCxnSpPr>
        <p:spPr>
          <a:xfrm>
            <a:off x="5144280" y="4353929"/>
            <a:ext cx="0" cy="555712"/>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7A890C17-3093-449C-19B7-0E26765F3B0A}"/>
              </a:ext>
            </a:extLst>
          </p:cNvPr>
          <p:cNvCxnSpPr>
            <a:stCxn id="26" idx="2"/>
            <a:endCxn id="29" idx="0"/>
          </p:cNvCxnSpPr>
          <p:nvPr/>
        </p:nvCxnSpPr>
        <p:spPr>
          <a:xfrm>
            <a:off x="5144280" y="6013141"/>
            <a:ext cx="0" cy="324545"/>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4" name="Straight Arrow Connector 73">
            <a:extLst>
              <a:ext uri="{FF2B5EF4-FFF2-40B4-BE49-F238E27FC236}">
                <a16:creationId xmlns:a16="http://schemas.microsoft.com/office/drawing/2014/main" id="{E105E266-6941-BD72-A1C5-C772396F20F3}"/>
              </a:ext>
            </a:extLst>
          </p:cNvPr>
          <p:cNvCxnSpPr>
            <a:cxnSpLocks/>
            <a:stCxn id="26" idx="3"/>
            <a:endCxn id="45" idx="2"/>
          </p:cNvCxnSpPr>
          <p:nvPr/>
        </p:nvCxnSpPr>
        <p:spPr>
          <a:xfrm flipV="1">
            <a:off x="6227991" y="5461390"/>
            <a:ext cx="829289" cy="1"/>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6" name="Connector: Elbow 75">
            <a:extLst>
              <a:ext uri="{FF2B5EF4-FFF2-40B4-BE49-F238E27FC236}">
                <a16:creationId xmlns:a16="http://schemas.microsoft.com/office/drawing/2014/main" id="{269B7D1D-DDDC-6BEA-607F-22B5B3BA8BFE}"/>
              </a:ext>
            </a:extLst>
          </p:cNvPr>
          <p:cNvCxnSpPr>
            <a:stCxn id="29" idx="3"/>
            <a:endCxn id="45" idx="4"/>
          </p:cNvCxnSpPr>
          <p:nvPr/>
        </p:nvCxnSpPr>
        <p:spPr>
          <a:xfrm flipV="1">
            <a:off x="6227991" y="5699917"/>
            <a:ext cx="1067220" cy="815051"/>
          </a:xfrm>
          <a:prstGeom prst="bentConnector2">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83" name="Straight Arrow Connector 82">
            <a:extLst>
              <a:ext uri="{FF2B5EF4-FFF2-40B4-BE49-F238E27FC236}">
                <a16:creationId xmlns:a16="http://schemas.microsoft.com/office/drawing/2014/main" id="{3FE6968D-5DC7-7F66-A718-2924DB5DFABB}"/>
              </a:ext>
            </a:extLst>
          </p:cNvPr>
          <p:cNvCxnSpPr>
            <a:cxnSpLocks/>
          </p:cNvCxnSpPr>
          <p:nvPr/>
        </p:nvCxnSpPr>
        <p:spPr>
          <a:xfrm flipH="1">
            <a:off x="8870992" y="2351371"/>
            <a:ext cx="1" cy="594015"/>
          </a:xfrm>
          <a:prstGeom prst="straightConnector1">
            <a:avLst/>
          </a:prstGeom>
          <a:ln w="28575">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86" name="Connector: Elbow 85">
            <a:extLst>
              <a:ext uri="{FF2B5EF4-FFF2-40B4-BE49-F238E27FC236}">
                <a16:creationId xmlns:a16="http://schemas.microsoft.com/office/drawing/2014/main" id="{F6AA253F-EE34-50B4-134F-2E23442932B1}"/>
              </a:ext>
            </a:extLst>
          </p:cNvPr>
          <p:cNvCxnSpPr>
            <a:cxnSpLocks/>
            <a:endCxn id="33" idx="0"/>
          </p:cNvCxnSpPr>
          <p:nvPr/>
        </p:nvCxnSpPr>
        <p:spPr>
          <a:xfrm>
            <a:off x="9622109" y="1727893"/>
            <a:ext cx="923039" cy="554047"/>
          </a:xfrm>
          <a:prstGeom prst="bentConnector2">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88" name="Straight Arrow Connector 87">
            <a:extLst>
              <a:ext uri="{FF2B5EF4-FFF2-40B4-BE49-F238E27FC236}">
                <a16:creationId xmlns:a16="http://schemas.microsoft.com/office/drawing/2014/main" id="{7E9BC2D8-4933-6857-9A25-B969723FA1FB}"/>
              </a:ext>
            </a:extLst>
          </p:cNvPr>
          <p:cNvCxnSpPr>
            <a:cxnSpLocks/>
            <a:stCxn id="32" idx="2"/>
            <a:endCxn id="34" idx="0"/>
          </p:cNvCxnSpPr>
          <p:nvPr/>
        </p:nvCxnSpPr>
        <p:spPr>
          <a:xfrm>
            <a:off x="8870994" y="3299949"/>
            <a:ext cx="1" cy="594015"/>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91" name="Connector: Elbow 90">
            <a:extLst>
              <a:ext uri="{FF2B5EF4-FFF2-40B4-BE49-F238E27FC236}">
                <a16:creationId xmlns:a16="http://schemas.microsoft.com/office/drawing/2014/main" id="{D6C90C7F-2137-DF61-FBFB-291423A9BBF7}"/>
              </a:ext>
            </a:extLst>
          </p:cNvPr>
          <p:cNvCxnSpPr>
            <a:cxnSpLocks/>
          </p:cNvCxnSpPr>
          <p:nvPr/>
        </p:nvCxnSpPr>
        <p:spPr>
          <a:xfrm rot="5400000">
            <a:off x="9481141" y="3277827"/>
            <a:ext cx="1705330" cy="422685"/>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C0BF2927-EB9F-600E-3796-7BC2A8921864}"/>
              </a:ext>
            </a:extLst>
          </p:cNvPr>
          <p:cNvCxnSpPr>
            <a:stCxn id="34" idx="2"/>
            <a:endCxn id="37" idx="0"/>
          </p:cNvCxnSpPr>
          <p:nvPr/>
        </p:nvCxnSpPr>
        <p:spPr>
          <a:xfrm>
            <a:off x="8870995" y="4789702"/>
            <a:ext cx="4185" cy="491898"/>
          </a:xfrm>
          <a:prstGeom prst="straightConnector1">
            <a:avLst/>
          </a:prstGeom>
          <a:ln w="28575">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98" name="Straight Arrow Connector 97">
            <a:extLst>
              <a:ext uri="{FF2B5EF4-FFF2-40B4-BE49-F238E27FC236}">
                <a16:creationId xmlns:a16="http://schemas.microsoft.com/office/drawing/2014/main" id="{7BDEE733-A6C8-1AE1-391B-AB5CEF370A0E}"/>
              </a:ext>
            </a:extLst>
          </p:cNvPr>
          <p:cNvCxnSpPr>
            <a:cxnSpLocks/>
            <a:stCxn id="37" idx="2"/>
          </p:cNvCxnSpPr>
          <p:nvPr/>
        </p:nvCxnSpPr>
        <p:spPr>
          <a:xfrm>
            <a:off x="8875180" y="5866375"/>
            <a:ext cx="5053" cy="345783"/>
          </a:xfrm>
          <a:prstGeom prst="straightConnector1">
            <a:avLst/>
          </a:prstGeom>
          <a:ln w="28575">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23" name="Connector: Elbow 122">
            <a:extLst>
              <a:ext uri="{FF2B5EF4-FFF2-40B4-BE49-F238E27FC236}">
                <a16:creationId xmlns:a16="http://schemas.microsoft.com/office/drawing/2014/main" id="{009C133E-06A9-9F07-C8DC-590793D2EDF2}"/>
              </a:ext>
            </a:extLst>
          </p:cNvPr>
          <p:cNvCxnSpPr>
            <a:cxnSpLocks/>
            <a:stCxn id="15" idx="3"/>
            <a:endCxn id="37" idx="3"/>
          </p:cNvCxnSpPr>
          <p:nvPr/>
        </p:nvCxnSpPr>
        <p:spPr>
          <a:xfrm>
            <a:off x="6346537" y="960515"/>
            <a:ext cx="3471034" cy="4613473"/>
          </a:xfrm>
          <a:prstGeom prst="bentConnector3">
            <a:avLst>
              <a:gd name="adj1" fmla="val 155241"/>
            </a:avLst>
          </a:prstGeom>
          <a:ln w="28575">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177" name="Flowchart: Decision 176">
            <a:extLst>
              <a:ext uri="{FF2B5EF4-FFF2-40B4-BE49-F238E27FC236}">
                <a16:creationId xmlns:a16="http://schemas.microsoft.com/office/drawing/2014/main" id="{476DF02E-0874-215F-5969-EFAA2F2A9F6C}"/>
              </a:ext>
            </a:extLst>
          </p:cNvPr>
          <p:cNvSpPr/>
          <p:nvPr/>
        </p:nvSpPr>
        <p:spPr>
          <a:xfrm>
            <a:off x="8123511" y="1094335"/>
            <a:ext cx="1576450" cy="1286975"/>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 name="TextBox 177">
            <a:extLst>
              <a:ext uri="{FF2B5EF4-FFF2-40B4-BE49-F238E27FC236}">
                <a16:creationId xmlns:a16="http://schemas.microsoft.com/office/drawing/2014/main" id="{598638D1-4E0B-31F6-A605-024918EBC777}"/>
              </a:ext>
            </a:extLst>
          </p:cNvPr>
          <p:cNvSpPr txBox="1"/>
          <p:nvPr/>
        </p:nvSpPr>
        <p:spPr>
          <a:xfrm>
            <a:off x="8340228" y="1576400"/>
            <a:ext cx="1139109" cy="338554"/>
          </a:xfrm>
          <a:prstGeom prst="rect">
            <a:avLst/>
          </a:prstGeom>
          <a:solidFill>
            <a:schemeClr val="bg1"/>
          </a:solidFill>
          <a:ln>
            <a:noFill/>
          </a:ln>
        </p:spPr>
        <p:txBody>
          <a:bodyPr wrap="square" rtlCol="0">
            <a:spAutoFit/>
          </a:bodyPr>
          <a:lstStyle/>
          <a:p>
            <a:r>
              <a:rPr lang="en-IN" sz="1600" dirty="0">
                <a:latin typeface="Times New Roman" panose="02020603050405020304" pitchFamily="18" charset="0"/>
                <a:cs typeface="Times New Roman" panose="02020603050405020304" pitchFamily="18" charset="0"/>
              </a:rPr>
              <a:t>LDR &lt; 100</a:t>
            </a:r>
          </a:p>
        </p:txBody>
      </p:sp>
      <p:sp>
        <p:nvSpPr>
          <p:cNvPr id="179" name="Rectangle 178">
            <a:extLst>
              <a:ext uri="{FF2B5EF4-FFF2-40B4-BE49-F238E27FC236}">
                <a16:creationId xmlns:a16="http://schemas.microsoft.com/office/drawing/2014/main" id="{CD4B095D-E8E7-7CC3-341D-041D0A9DEF76}"/>
              </a:ext>
            </a:extLst>
          </p:cNvPr>
          <p:cNvSpPr/>
          <p:nvPr/>
        </p:nvSpPr>
        <p:spPr>
          <a:xfrm>
            <a:off x="7787281" y="2945387"/>
            <a:ext cx="2167423" cy="354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TURN ON LED</a:t>
            </a:r>
          </a:p>
        </p:txBody>
      </p:sp>
      <p:sp>
        <p:nvSpPr>
          <p:cNvPr id="180" name="Rectangle 179">
            <a:extLst>
              <a:ext uri="{FF2B5EF4-FFF2-40B4-BE49-F238E27FC236}">
                <a16:creationId xmlns:a16="http://schemas.microsoft.com/office/drawing/2014/main" id="{EF4306C7-EE02-0BFC-411B-4CA29B3EDA64}"/>
              </a:ext>
            </a:extLst>
          </p:cNvPr>
          <p:cNvSpPr/>
          <p:nvPr/>
        </p:nvSpPr>
        <p:spPr>
          <a:xfrm>
            <a:off x="9461435" y="2281941"/>
            <a:ext cx="2167423" cy="354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Times New Roman" panose="02020603050405020304" pitchFamily="18" charset="0"/>
                <a:cs typeface="Times New Roman" panose="02020603050405020304" pitchFamily="18" charset="0"/>
              </a:rPr>
              <a:t>TURN OFF LED</a:t>
            </a:r>
          </a:p>
        </p:txBody>
      </p:sp>
      <p:sp>
        <p:nvSpPr>
          <p:cNvPr id="181" name="Flowchart: Delay 180">
            <a:extLst>
              <a:ext uri="{FF2B5EF4-FFF2-40B4-BE49-F238E27FC236}">
                <a16:creationId xmlns:a16="http://schemas.microsoft.com/office/drawing/2014/main" id="{6A365F51-5FC4-7AEF-1F20-1D222E6BA657}"/>
              </a:ext>
            </a:extLst>
          </p:cNvPr>
          <p:cNvSpPr/>
          <p:nvPr/>
        </p:nvSpPr>
        <p:spPr>
          <a:xfrm>
            <a:off x="7619525" y="3893965"/>
            <a:ext cx="2502937" cy="895738"/>
          </a:xfrm>
          <a:prstGeom prst="flowChartDelay">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TextBox 181">
            <a:extLst>
              <a:ext uri="{FF2B5EF4-FFF2-40B4-BE49-F238E27FC236}">
                <a16:creationId xmlns:a16="http://schemas.microsoft.com/office/drawing/2014/main" id="{01EF4A3F-7A32-E4D9-8ADE-4627D6A36D89}"/>
              </a:ext>
            </a:extLst>
          </p:cNvPr>
          <p:cNvSpPr txBox="1"/>
          <p:nvPr/>
        </p:nvSpPr>
        <p:spPr>
          <a:xfrm>
            <a:off x="7619525" y="4157168"/>
            <a:ext cx="2310100" cy="369332"/>
          </a:xfrm>
          <a:prstGeom prst="rect">
            <a:avLst/>
          </a:prstGeom>
          <a:solidFill>
            <a:schemeClr val="bg1"/>
          </a:solidFill>
          <a:ln>
            <a:noFill/>
          </a:ln>
        </p:spPr>
        <p:txBody>
          <a:bodyPr wrap="square">
            <a:spAutoFit/>
          </a:bodyPr>
          <a:lstStyle/>
          <a:p>
            <a:r>
              <a:rPr lang="en-IN" dirty="0">
                <a:latin typeface="Times New Roman" panose="02020603050405020304" pitchFamily="18" charset="0"/>
                <a:cs typeface="Times New Roman" panose="02020603050405020304" pitchFamily="18" charset="0"/>
              </a:rPr>
              <a:t>15 MINUTES DELAY</a:t>
            </a:r>
          </a:p>
        </p:txBody>
      </p:sp>
      <p:sp>
        <p:nvSpPr>
          <p:cNvPr id="183" name="Rectangle 182">
            <a:extLst>
              <a:ext uri="{FF2B5EF4-FFF2-40B4-BE49-F238E27FC236}">
                <a16:creationId xmlns:a16="http://schemas.microsoft.com/office/drawing/2014/main" id="{023066B3-2E61-9548-3FCF-DB869744ACCC}"/>
              </a:ext>
            </a:extLst>
          </p:cNvPr>
          <p:cNvSpPr/>
          <p:nvPr/>
        </p:nvSpPr>
        <p:spPr>
          <a:xfrm>
            <a:off x="7932787" y="5281601"/>
            <a:ext cx="1884783" cy="584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TextBox 183">
            <a:extLst>
              <a:ext uri="{FF2B5EF4-FFF2-40B4-BE49-F238E27FC236}">
                <a16:creationId xmlns:a16="http://schemas.microsoft.com/office/drawing/2014/main" id="{B9C36A27-E942-6E77-F0FD-0307ABF2DB82}"/>
              </a:ext>
            </a:extLst>
          </p:cNvPr>
          <p:cNvSpPr txBox="1"/>
          <p:nvPr/>
        </p:nvSpPr>
        <p:spPr>
          <a:xfrm>
            <a:off x="8084408" y="5389322"/>
            <a:ext cx="1581539" cy="369332"/>
          </a:xfrm>
          <a:prstGeom prst="rect">
            <a:avLst/>
          </a:prstGeom>
          <a:solidFill>
            <a:schemeClr val="bg1"/>
          </a:solidFill>
          <a:ln>
            <a:noFill/>
          </a:ln>
        </p:spPr>
        <p:txBody>
          <a:bodyPr wrap="square" rtlCol="0">
            <a:spAutoFit/>
          </a:bodyPr>
          <a:lstStyle/>
          <a:p>
            <a:r>
              <a:rPr lang="en-IN" dirty="0">
                <a:latin typeface="Times New Roman" panose="02020603050405020304" pitchFamily="18" charset="0"/>
                <a:cs typeface="Times New Roman" panose="02020603050405020304" pitchFamily="18" charset="0"/>
              </a:rPr>
              <a:t>BLYNK RUN</a:t>
            </a:r>
          </a:p>
        </p:txBody>
      </p:sp>
      <p:cxnSp>
        <p:nvCxnSpPr>
          <p:cNvPr id="187" name="Connector: Elbow 186">
            <a:extLst>
              <a:ext uri="{FF2B5EF4-FFF2-40B4-BE49-F238E27FC236}">
                <a16:creationId xmlns:a16="http://schemas.microsoft.com/office/drawing/2014/main" id="{49222CB9-AA86-E356-BDDF-C645F7750CA8}"/>
              </a:ext>
            </a:extLst>
          </p:cNvPr>
          <p:cNvCxnSpPr>
            <a:cxnSpLocks/>
          </p:cNvCxnSpPr>
          <p:nvPr/>
        </p:nvCxnSpPr>
        <p:spPr>
          <a:xfrm rot="5400000">
            <a:off x="9481140" y="3277829"/>
            <a:ext cx="1705330" cy="422685"/>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8" name="Connector: Elbow 187">
            <a:extLst>
              <a:ext uri="{FF2B5EF4-FFF2-40B4-BE49-F238E27FC236}">
                <a16:creationId xmlns:a16="http://schemas.microsoft.com/office/drawing/2014/main" id="{B6BAF838-3599-BCBC-34C8-514FA81B6945}"/>
              </a:ext>
            </a:extLst>
          </p:cNvPr>
          <p:cNvCxnSpPr>
            <a:cxnSpLocks/>
            <a:stCxn id="45" idx="0"/>
            <a:endCxn id="177" idx="1"/>
          </p:cNvCxnSpPr>
          <p:nvPr/>
        </p:nvCxnSpPr>
        <p:spPr>
          <a:xfrm rot="5400000" flipH="1" flipV="1">
            <a:off x="5966841" y="3066193"/>
            <a:ext cx="3485040" cy="828300"/>
          </a:xfrm>
          <a:prstGeom prst="bentConnector2">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189" name="TextBox 188">
            <a:extLst>
              <a:ext uri="{FF2B5EF4-FFF2-40B4-BE49-F238E27FC236}">
                <a16:creationId xmlns:a16="http://schemas.microsoft.com/office/drawing/2014/main" id="{F9EA9367-8A46-D1B2-75C9-09D6B8F801A8}"/>
              </a:ext>
            </a:extLst>
          </p:cNvPr>
          <p:cNvSpPr txBox="1"/>
          <p:nvPr/>
        </p:nvSpPr>
        <p:spPr>
          <a:xfrm>
            <a:off x="4062501" y="1697342"/>
            <a:ext cx="618104" cy="338554"/>
          </a:xfrm>
          <a:prstGeom prst="rect">
            <a:avLst/>
          </a:prstGeom>
          <a:noFill/>
          <a:ln>
            <a:noFill/>
          </a:ln>
        </p:spPr>
        <p:txBody>
          <a:bodyPr wrap="square" rtlCol="0">
            <a:spAutoFit/>
          </a:bodyPr>
          <a:lstStyle/>
          <a:p>
            <a:r>
              <a:rPr lang="en-IN" sz="1600" dirty="0">
                <a:latin typeface="Times New Roman" panose="02020603050405020304" pitchFamily="18" charset="0"/>
                <a:cs typeface="Times New Roman" panose="02020603050405020304" pitchFamily="18" charset="0"/>
              </a:rPr>
              <a:t>YES</a:t>
            </a:r>
          </a:p>
        </p:txBody>
      </p:sp>
      <p:sp>
        <p:nvSpPr>
          <p:cNvPr id="190" name="TextBox 189">
            <a:extLst>
              <a:ext uri="{FF2B5EF4-FFF2-40B4-BE49-F238E27FC236}">
                <a16:creationId xmlns:a16="http://schemas.microsoft.com/office/drawing/2014/main" id="{35F1C1C0-8627-86CB-D215-750B9AEE63A1}"/>
              </a:ext>
            </a:extLst>
          </p:cNvPr>
          <p:cNvSpPr txBox="1"/>
          <p:nvPr/>
        </p:nvSpPr>
        <p:spPr>
          <a:xfrm>
            <a:off x="4364032" y="5953867"/>
            <a:ext cx="618104" cy="338554"/>
          </a:xfrm>
          <a:prstGeom prst="rect">
            <a:avLst/>
          </a:prstGeom>
          <a:noFill/>
          <a:ln>
            <a:noFill/>
          </a:ln>
        </p:spPr>
        <p:txBody>
          <a:bodyPr wrap="square" rtlCol="0">
            <a:spAutoFit/>
          </a:bodyPr>
          <a:lstStyle/>
          <a:p>
            <a:r>
              <a:rPr lang="en-IN" sz="1600" dirty="0">
                <a:latin typeface="Times New Roman" panose="02020603050405020304" pitchFamily="18" charset="0"/>
                <a:cs typeface="Times New Roman" panose="02020603050405020304" pitchFamily="18" charset="0"/>
              </a:rPr>
              <a:t>YES</a:t>
            </a:r>
          </a:p>
        </p:txBody>
      </p:sp>
      <p:sp>
        <p:nvSpPr>
          <p:cNvPr id="191" name="TextBox 190">
            <a:extLst>
              <a:ext uri="{FF2B5EF4-FFF2-40B4-BE49-F238E27FC236}">
                <a16:creationId xmlns:a16="http://schemas.microsoft.com/office/drawing/2014/main" id="{D9D05DD6-DB2E-DE4C-239C-2B0DDDE48FE7}"/>
              </a:ext>
            </a:extLst>
          </p:cNvPr>
          <p:cNvSpPr txBox="1"/>
          <p:nvPr/>
        </p:nvSpPr>
        <p:spPr>
          <a:xfrm>
            <a:off x="8239059" y="2499110"/>
            <a:ext cx="618104" cy="338554"/>
          </a:xfrm>
          <a:prstGeom prst="rect">
            <a:avLst/>
          </a:prstGeom>
          <a:noFill/>
          <a:ln>
            <a:noFill/>
          </a:ln>
        </p:spPr>
        <p:txBody>
          <a:bodyPr wrap="square" rtlCol="0">
            <a:spAutoFit/>
          </a:bodyPr>
          <a:lstStyle/>
          <a:p>
            <a:r>
              <a:rPr lang="en-IN" sz="1600" dirty="0">
                <a:latin typeface="Times New Roman" panose="02020603050405020304" pitchFamily="18" charset="0"/>
                <a:cs typeface="Times New Roman" panose="02020603050405020304" pitchFamily="18" charset="0"/>
              </a:rPr>
              <a:t>YES</a:t>
            </a:r>
          </a:p>
        </p:txBody>
      </p:sp>
      <p:sp>
        <p:nvSpPr>
          <p:cNvPr id="194" name="TextBox 193">
            <a:extLst>
              <a:ext uri="{FF2B5EF4-FFF2-40B4-BE49-F238E27FC236}">
                <a16:creationId xmlns:a16="http://schemas.microsoft.com/office/drawing/2014/main" id="{E1051977-DE5A-F6D7-313E-C5388977BEBB}"/>
              </a:ext>
            </a:extLst>
          </p:cNvPr>
          <p:cNvSpPr txBox="1"/>
          <p:nvPr/>
        </p:nvSpPr>
        <p:spPr>
          <a:xfrm>
            <a:off x="6369714" y="477265"/>
            <a:ext cx="545841" cy="338554"/>
          </a:xfrm>
          <a:prstGeom prst="rect">
            <a:avLst/>
          </a:prstGeom>
          <a:noFill/>
          <a:ln>
            <a:noFill/>
          </a:ln>
        </p:spPr>
        <p:txBody>
          <a:bodyPr wrap="square" rtlCol="0">
            <a:spAutoFit/>
          </a:bodyPr>
          <a:lstStyle/>
          <a:p>
            <a:r>
              <a:rPr lang="en-IN" sz="1600" dirty="0">
                <a:latin typeface="Times New Roman" panose="02020603050405020304" pitchFamily="18" charset="0"/>
                <a:cs typeface="Times New Roman" panose="02020603050405020304" pitchFamily="18" charset="0"/>
              </a:rPr>
              <a:t>NO</a:t>
            </a:r>
          </a:p>
        </p:txBody>
      </p:sp>
      <p:sp>
        <p:nvSpPr>
          <p:cNvPr id="195" name="TextBox 194">
            <a:extLst>
              <a:ext uri="{FF2B5EF4-FFF2-40B4-BE49-F238E27FC236}">
                <a16:creationId xmlns:a16="http://schemas.microsoft.com/office/drawing/2014/main" id="{000153B0-8857-F47B-CC18-BC8CF98BBF8A}"/>
              </a:ext>
            </a:extLst>
          </p:cNvPr>
          <p:cNvSpPr txBox="1"/>
          <p:nvPr/>
        </p:nvSpPr>
        <p:spPr>
          <a:xfrm>
            <a:off x="9632909" y="1346490"/>
            <a:ext cx="545841" cy="338554"/>
          </a:xfrm>
          <a:prstGeom prst="rect">
            <a:avLst/>
          </a:prstGeom>
          <a:noFill/>
          <a:ln>
            <a:noFill/>
          </a:ln>
        </p:spPr>
        <p:txBody>
          <a:bodyPr wrap="square" rtlCol="0">
            <a:spAutoFit/>
          </a:bodyPr>
          <a:lstStyle/>
          <a:p>
            <a:r>
              <a:rPr lang="en-IN" sz="1600" dirty="0">
                <a:latin typeface="Times New Roman" panose="02020603050405020304" pitchFamily="18" charset="0"/>
                <a:cs typeface="Times New Roman" panose="02020603050405020304" pitchFamily="18" charset="0"/>
              </a:rPr>
              <a:t>NO</a:t>
            </a:r>
          </a:p>
        </p:txBody>
      </p:sp>
      <p:sp>
        <p:nvSpPr>
          <p:cNvPr id="196" name="TextBox 195">
            <a:extLst>
              <a:ext uri="{FF2B5EF4-FFF2-40B4-BE49-F238E27FC236}">
                <a16:creationId xmlns:a16="http://schemas.microsoft.com/office/drawing/2014/main" id="{93864094-1C63-7E1E-BF04-A5617FB43E29}"/>
              </a:ext>
            </a:extLst>
          </p:cNvPr>
          <p:cNvSpPr txBox="1"/>
          <p:nvPr/>
        </p:nvSpPr>
        <p:spPr>
          <a:xfrm>
            <a:off x="6183379" y="5085349"/>
            <a:ext cx="545841" cy="338554"/>
          </a:xfrm>
          <a:prstGeom prst="rect">
            <a:avLst/>
          </a:prstGeom>
          <a:noFill/>
          <a:ln>
            <a:noFill/>
          </a:ln>
        </p:spPr>
        <p:txBody>
          <a:bodyPr wrap="square" rtlCol="0">
            <a:spAutoFit/>
          </a:bodyPr>
          <a:lstStyle/>
          <a:p>
            <a:r>
              <a:rPr lang="en-IN" sz="1600" dirty="0">
                <a:latin typeface="Times New Roman" panose="02020603050405020304" pitchFamily="18" charset="0"/>
                <a:cs typeface="Times New Roman" panose="02020603050405020304" pitchFamily="18" charset="0"/>
              </a:rPr>
              <a:t>NO</a:t>
            </a:r>
          </a:p>
        </p:txBody>
      </p:sp>
      <p:cxnSp>
        <p:nvCxnSpPr>
          <p:cNvPr id="55" name="Straight Arrow Connector 54">
            <a:extLst>
              <a:ext uri="{FF2B5EF4-FFF2-40B4-BE49-F238E27FC236}">
                <a16:creationId xmlns:a16="http://schemas.microsoft.com/office/drawing/2014/main" id="{72E7F8C6-84E1-7EFE-AA41-F52579A8F5D3}"/>
              </a:ext>
            </a:extLst>
          </p:cNvPr>
          <p:cNvCxnSpPr>
            <a:stCxn id="10" idx="2"/>
            <a:endCxn id="12" idx="0"/>
          </p:cNvCxnSpPr>
          <p:nvPr/>
        </p:nvCxnSpPr>
        <p:spPr>
          <a:xfrm>
            <a:off x="1360330" y="5291766"/>
            <a:ext cx="0" cy="398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308C3C5-AF54-E98D-80AF-76868C035887}"/>
              </a:ext>
            </a:extLst>
          </p:cNvPr>
          <p:cNvCxnSpPr>
            <a:cxnSpLocks/>
          </p:cNvCxnSpPr>
          <p:nvPr/>
        </p:nvCxnSpPr>
        <p:spPr>
          <a:xfrm flipV="1">
            <a:off x="6227992" y="5461390"/>
            <a:ext cx="829289" cy="1"/>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11" name="Straight Arrow Connector 110">
            <a:extLst>
              <a:ext uri="{FF2B5EF4-FFF2-40B4-BE49-F238E27FC236}">
                <a16:creationId xmlns:a16="http://schemas.microsoft.com/office/drawing/2014/main" id="{BE08C271-8A81-DF13-1C82-8A550DFE9F44}"/>
              </a:ext>
            </a:extLst>
          </p:cNvPr>
          <p:cNvCxnSpPr/>
          <p:nvPr/>
        </p:nvCxnSpPr>
        <p:spPr>
          <a:xfrm>
            <a:off x="1360331" y="5291766"/>
            <a:ext cx="0" cy="398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0799A6D6-D1E9-58F6-225F-BB37E5888F2D}"/>
              </a:ext>
            </a:extLst>
          </p:cNvPr>
          <p:cNvCxnSpPr/>
          <p:nvPr/>
        </p:nvCxnSpPr>
        <p:spPr>
          <a:xfrm>
            <a:off x="1360331" y="5291767"/>
            <a:ext cx="0" cy="3984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326FC7D-1DFD-73B9-E239-F0F3FF205EA0}"/>
              </a:ext>
            </a:extLst>
          </p:cNvPr>
          <p:cNvCxnSpPr>
            <a:cxnSpLocks/>
            <a:stCxn id="15" idx="2"/>
          </p:cNvCxnSpPr>
          <p:nvPr/>
        </p:nvCxnSpPr>
        <p:spPr>
          <a:xfrm flipH="1">
            <a:off x="4982134" y="1715105"/>
            <a:ext cx="2" cy="4181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4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A6BB-44AD-6B39-2E5E-4DC1A5ABD87F}"/>
              </a:ext>
            </a:extLst>
          </p:cNvPr>
          <p:cNvSpPr>
            <a:spLocks noGrp="1"/>
          </p:cNvSpPr>
          <p:nvPr>
            <p:ph type="title"/>
          </p:nvPr>
        </p:nvSpPr>
        <p:spPr>
          <a:xfrm>
            <a:off x="913774" y="0"/>
            <a:ext cx="10364451" cy="1596177"/>
          </a:xfrm>
        </p:spPr>
        <p:txBody>
          <a:bodyPr/>
          <a:lstStyle/>
          <a:p>
            <a:r>
              <a:rPr lang="en-IN" u="sng" cap="none" dirty="0">
                <a:latin typeface="Times New Roman" panose="02020603050405020304" pitchFamily="18" charset="0"/>
                <a:cs typeface="Times New Roman" panose="02020603050405020304" pitchFamily="18" charset="0"/>
              </a:rPr>
              <a:t>Hydroponics System Working</a:t>
            </a:r>
          </a:p>
        </p:txBody>
      </p:sp>
      <p:pic>
        <p:nvPicPr>
          <p:cNvPr id="6" name="Content Placeholder 5">
            <a:extLst>
              <a:ext uri="{FF2B5EF4-FFF2-40B4-BE49-F238E27FC236}">
                <a16:creationId xmlns:a16="http://schemas.microsoft.com/office/drawing/2014/main" id="{5C6FD840-699D-FF0A-713E-1A8D62A8CE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2073" y="1420503"/>
            <a:ext cx="4910960" cy="49109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7C3D15D-7807-C7B9-79F3-658BC824C805}"/>
              </a:ext>
            </a:extLst>
          </p:cNvPr>
          <p:cNvPicPr>
            <a:picLocks noChangeAspect="1"/>
          </p:cNvPicPr>
          <p:nvPr/>
        </p:nvPicPr>
        <p:blipFill rotWithShape="1">
          <a:blip r:embed="rId3"/>
          <a:srcRect t="18300" b="15651"/>
          <a:stretch/>
        </p:blipFill>
        <p:spPr>
          <a:xfrm>
            <a:off x="7638873" y="1362270"/>
            <a:ext cx="3639352" cy="50274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39A1864A-5D22-8C0B-678D-417980B61BBA}"/>
              </a:ext>
            </a:extLst>
          </p:cNvPr>
          <p:cNvSpPr txBox="1"/>
          <p:nvPr/>
        </p:nvSpPr>
        <p:spPr>
          <a:xfrm>
            <a:off x="-1555" y="0"/>
            <a:ext cx="6878216"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2982217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3506D4-6870-732B-6114-724C2BA67E45}"/>
              </a:ext>
            </a:extLst>
          </p:cNvPr>
          <p:cNvPicPr>
            <a:picLocks noChangeAspect="1"/>
          </p:cNvPicPr>
          <p:nvPr/>
        </p:nvPicPr>
        <p:blipFill>
          <a:blip r:embed="rId2"/>
          <a:stretch>
            <a:fillRect/>
          </a:stretch>
        </p:blipFill>
        <p:spPr>
          <a:xfrm rot="16200000">
            <a:off x="2019033" y="2196174"/>
            <a:ext cx="3135495" cy="5574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085C8D57-801D-2353-522C-04AEE4C0CE5F}"/>
              </a:ext>
            </a:extLst>
          </p:cNvPr>
          <p:cNvPicPr>
            <a:picLocks noChangeAspect="1"/>
          </p:cNvPicPr>
          <p:nvPr/>
        </p:nvPicPr>
        <p:blipFill rotWithShape="1">
          <a:blip r:embed="rId3"/>
          <a:srcRect t="11837"/>
          <a:stretch/>
        </p:blipFill>
        <p:spPr>
          <a:xfrm>
            <a:off x="7311602" y="68937"/>
            <a:ext cx="4162566" cy="6524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1BCC5B8-4F78-A232-6A95-7BCC17F12069}"/>
              </a:ext>
            </a:extLst>
          </p:cNvPr>
          <p:cNvPicPr>
            <a:picLocks noChangeAspect="1"/>
          </p:cNvPicPr>
          <p:nvPr/>
        </p:nvPicPr>
        <p:blipFill rotWithShape="1">
          <a:blip r:embed="rId4"/>
          <a:srcRect r="7269" b="2502"/>
          <a:stretch/>
        </p:blipFill>
        <p:spPr>
          <a:xfrm rot="16200000">
            <a:off x="2051901" y="-1241159"/>
            <a:ext cx="3069760" cy="5737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3160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C28A4D72-0725-4320-7E14-73D3E2B9422C}"/>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646853" y="844607"/>
            <a:ext cx="8500188" cy="5778499"/>
          </a:xfrm>
          <a:prstGeom prst="rect">
            <a:avLst/>
          </a:prstGeom>
          <a:ln w="19050">
            <a:solidFill>
              <a:schemeClr val="tx1"/>
            </a:solidFill>
          </a:ln>
        </p:spPr>
      </p:pic>
      <p:sp>
        <p:nvSpPr>
          <p:cNvPr id="6" name="TextBox 9">
            <a:extLst>
              <a:ext uri="{FF2B5EF4-FFF2-40B4-BE49-F238E27FC236}">
                <a16:creationId xmlns:a16="http://schemas.microsoft.com/office/drawing/2014/main" id="{762D7534-0900-24A2-AAF4-5FC00D14A0FB}"/>
              </a:ext>
            </a:extLst>
          </p:cNvPr>
          <p:cNvSpPr txBox="1"/>
          <p:nvPr/>
        </p:nvSpPr>
        <p:spPr>
          <a:xfrm>
            <a:off x="3825551" y="234894"/>
            <a:ext cx="4142792"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u="sng" dirty="0">
                <a:latin typeface="Times New Roman" panose="02020603050405020304" pitchFamily="18" charset="0"/>
                <a:cs typeface="Times New Roman" panose="02020603050405020304" pitchFamily="18" charset="0"/>
              </a:rPr>
              <a:t>CIRCUIT DIAGRAM</a:t>
            </a:r>
            <a:endParaRPr lang="en-IN" sz="3200" u="sng" dirty="0">
              <a:latin typeface="Times New Roman" panose="02020603050405020304" pitchFamily="18" charset="0"/>
              <a:cs typeface="Times New Roman" panose="02020603050405020304" pitchFamily="18" charset="0"/>
            </a:endParaRPr>
          </a:p>
        </p:txBody>
      </p:sp>
      <p:sp>
        <p:nvSpPr>
          <p:cNvPr id="7" name="TextBox 10">
            <a:extLst>
              <a:ext uri="{FF2B5EF4-FFF2-40B4-BE49-F238E27FC236}">
                <a16:creationId xmlns:a16="http://schemas.microsoft.com/office/drawing/2014/main" id="{DC0D710B-E9A7-CAC8-02D0-91223AF3E9EA}"/>
              </a:ext>
            </a:extLst>
          </p:cNvPr>
          <p:cNvSpPr txBox="1"/>
          <p:nvPr/>
        </p:nvSpPr>
        <p:spPr>
          <a:xfrm>
            <a:off x="0" y="-33747"/>
            <a:ext cx="6672887" cy="33855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1978450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33F3-51E7-CFDE-78B0-393A5563459A}"/>
              </a:ext>
            </a:extLst>
          </p:cNvPr>
          <p:cNvSpPr>
            <a:spLocks noGrp="1"/>
          </p:cNvSpPr>
          <p:nvPr>
            <p:ph type="title"/>
          </p:nvPr>
        </p:nvSpPr>
        <p:spPr>
          <a:xfrm>
            <a:off x="913774" y="-177281"/>
            <a:ext cx="10364451" cy="1596177"/>
          </a:xfrm>
        </p:spPr>
        <p:txBody>
          <a:bodyPr/>
          <a:lstStyle/>
          <a:p>
            <a:r>
              <a:rPr lang="en-US" u="sng" dirty="0">
                <a:latin typeface="Times New Roman" panose="02020603050405020304" pitchFamily="18" charset="0"/>
                <a:cs typeface="Times New Roman" panose="02020603050405020304" pitchFamily="18" charset="0"/>
              </a:rPr>
              <a:t>WEB </a:t>
            </a:r>
            <a:r>
              <a:rPr lang="en-US" u="sng" cap="none" dirty="0">
                <a:latin typeface="Times New Roman" panose="02020603050405020304" pitchFamily="18" charset="0"/>
                <a:cs typeface="Times New Roman" panose="02020603050405020304" pitchFamily="18" charset="0"/>
              </a:rPr>
              <a:t>Dashboard</a:t>
            </a:r>
            <a:endParaRPr lang="en-IN" u="sng"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3CA99C94-C578-3667-1C44-A033842FB230}"/>
              </a:ext>
            </a:extLst>
          </p:cNvPr>
          <p:cNvPicPr>
            <a:picLocks noGrp="1" noChangeAspect="1"/>
          </p:cNvPicPr>
          <p:nvPr>
            <p:ph idx="1"/>
          </p:nvPr>
        </p:nvPicPr>
        <p:blipFill rotWithShape="1">
          <a:blip r:embed="rId2"/>
          <a:srcRect r="3847"/>
          <a:stretch/>
        </p:blipFill>
        <p:spPr>
          <a:xfrm>
            <a:off x="1113138" y="1194962"/>
            <a:ext cx="9965721" cy="5054864"/>
          </a:xfrm>
        </p:spPr>
      </p:pic>
      <p:sp>
        <p:nvSpPr>
          <p:cNvPr id="5" name="TextBox 4">
            <a:extLst>
              <a:ext uri="{FF2B5EF4-FFF2-40B4-BE49-F238E27FC236}">
                <a16:creationId xmlns:a16="http://schemas.microsoft.com/office/drawing/2014/main" id="{66049F64-8F19-468F-004F-40C9CE915BB0}"/>
              </a:ext>
            </a:extLst>
          </p:cNvPr>
          <p:cNvSpPr txBox="1"/>
          <p:nvPr/>
        </p:nvSpPr>
        <p:spPr>
          <a:xfrm>
            <a:off x="-6223" y="-25524"/>
            <a:ext cx="6910875"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2497498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DE09E-41B4-0685-2066-3757FD1C8EBE}"/>
              </a:ext>
            </a:extLst>
          </p:cNvPr>
          <p:cNvSpPr>
            <a:spLocks noGrp="1"/>
          </p:cNvSpPr>
          <p:nvPr>
            <p:ph type="title"/>
          </p:nvPr>
        </p:nvSpPr>
        <p:spPr>
          <a:xfrm>
            <a:off x="0" y="2630910"/>
            <a:ext cx="7319087" cy="1596177"/>
          </a:xfrm>
        </p:spPr>
        <p:txBody>
          <a:bodyPr/>
          <a:lstStyle/>
          <a:p>
            <a:r>
              <a:rPr lang="en-US" u="sng" dirty="0">
                <a:latin typeface="Times New Roman" panose="02020603050405020304" pitchFamily="18" charset="0"/>
                <a:cs typeface="Times New Roman" panose="02020603050405020304" pitchFamily="18" charset="0"/>
              </a:rPr>
              <a:t>Mobile </a:t>
            </a:r>
            <a:r>
              <a:rPr lang="en-US" u="sng" cap="none" dirty="0">
                <a:latin typeface="Times New Roman" panose="02020603050405020304" pitchFamily="18" charset="0"/>
                <a:cs typeface="Times New Roman" panose="02020603050405020304" pitchFamily="18" charset="0"/>
              </a:rPr>
              <a:t>Dashboard</a:t>
            </a:r>
            <a:endParaRPr lang="en-IN" u="sng"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930A347-DD67-75CE-7BF5-511C939A2F3B}"/>
              </a:ext>
            </a:extLst>
          </p:cNvPr>
          <p:cNvPicPr>
            <a:picLocks noGrp="1" noChangeAspect="1"/>
          </p:cNvPicPr>
          <p:nvPr>
            <p:ph idx="1"/>
          </p:nvPr>
        </p:nvPicPr>
        <p:blipFill>
          <a:blip r:embed="rId2"/>
          <a:stretch>
            <a:fillRect/>
          </a:stretch>
        </p:blipFill>
        <p:spPr>
          <a:xfrm>
            <a:off x="7425226" y="94121"/>
            <a:ext cx="3221004" cy="6669756"/>
          </a:xfrm>
          <a:prstGeom prst="rect">
            <a:avLst/>
          </a:prstGeom>
          <a:ln w="28575">
            <a:noFill/>
          </a:ln>
        </p:spPr>
      </p:pic>
      <p:sp>
        <p:nvSpPr>
          <p:cNvPr id="7" name="TextBox 6">
            <a:extLst>
              <a:ext uri="{FF2B5EF4-FFF2-40B4-BE49-F238E27FC236}">
                <a16:creationId xmlns:a16="http://schemas.microsoft.com/office/drawing/2014/main" id="{59DA61DA-DA3A-B736-1220-44D1B5B762B1}"/>
              </a:ext>
            </a:extLst>
          </p:cNvPr>
          <p:cNvSpPr txBox="1"/>
          <p:nvPr/>
        </p:nvSpPr>
        <p:spPr>
          <a:xfrm>
            <a:off x="-59871" y="-1511"/>
            <a:ext cx="6974632"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246702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78A6A-B872-776C-5793-FAF37D423FDC}"/>
              </a:ext>
            </a:extLst>
          </p:cNvPr>
          <p:cNvSpPr>
            <a:spLocks noGrp="1"/>
          </p:cNvSpPr>
          <p:nvPr>
            <p:ph type="title"/>
          </p:nvPr>
        </p:nvSpPr>
        <p:spPr>
          <a:xfrm>
            <a:off x="838200" y="141190"/>
            <a:ext cx="10515600" cy="1325563"/>
          </a:xfrm>
        </p:spPr>
        <p:txBody>
          <a:bodyPr>
            <a:normAutofit/>
          </a:bodyPr>
          <a:lstStyle/>
          <a:p>
            <a:pPr algn="ctr"/>
            <a:r>
              <a:rPr lang="en-US" sz="3200" u="sng" dirty="0">
                <a:latin typeface="Times New Roman" panose="02020603050405020304" pitchFamily="18" charset="0"/>
                <a:cs typeface="Times New Roman" panose="02020603050405020304" pitchFamily="18" charset="0"/>
              </a:rPr>
              <a:t>Requirements</a:t>
            </a:r>
            <a:endParaRPr lang="en-IN" sz="32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01DAF01-4D78-7391-9FD4-933010484D2A}"/>
              </a:ext>
            </a:extLst>
          </p:cNvPr>
          <p:cNvSpPr>
            <a:spLocks noGrp="1"/>
          </p:cNvSpPr>
          <p:nvPr>
            <p:ph idx="1"/>
          </p:nvPr>
        </p:nvSpPr>
        <p:spPr>
          <a:xfrm>
            <a:off x="1197088" y="1476440"/>
            <a:ext cx="9797823" cy="4876476"/>
          </a:xfrm>
        </p:spPr>
        <p:txBody>
          <a:bodyPr>
            <a:normAutofit fontScale="92500" lnSpcReduction="20000"/>
          </a:bodyPr>
          <a:lstStyle/>
          <a:p>
            <a:pPr marL="0" indent="0">
              <a:buSzPct val="150000"/>
              <a:buNone/>
            </a:pPr>
            <a:r>
              <a:rPr lang="en-US" sz="2000" cap="none" dirty="0">
                <a:latin typeface="Times New Roman" panose="02020603050405020304" pitchFamily="18" charset="0"/>
                <a:cs typeface="Times New Roman" panose="02020603050405020304" pitchFamily="18" charset="0"/>
              </a:rPr>
              <a:t>1) </a:t>
            </a:r>
            <a:r>
              <a:rPr lang="en-US" u="sng" cap="none" dirty="0">
                <a:latin typeface="Times New Roman" panose="02020603050405020304" pitchFamily="18" charset="0"/>
                <a:cs typeface="Times New Roman" panose="02020603050405020304" pitchFamily="18" charset="0"/>
              </a:rPr>
              <a:t>S</a:t>
            </a:r>
            <a:r>
              <a:rPr lang="en-US" sz="2000" u="sng" cap="none" dirty="0">
                <a:latin typeface="Times New Roman" panose="02020603050405020304" pitchFamily="18" charset="0"/>
                <a:cs typeface="Times New Roman" panose="02020603050405020304" pitchFamily="18" charset="0"/>
              </a:rPr>
              <a:t>oftware requirements:</a:t>
            </a:r>
            <a:endParaRPr lang="en-IN" sz="2000" u="sng" cap="none" dirty="0">
              <a:latin typeface="Times New Roman" panose="02020603050405020304" pitchFamily="18" charset="0"/>
              <a:cs typeface="Times New Roman" panose="02020603050405020304" pitchFamily="18" charset="0"/>
            </a:endParaRPr>
          </a:p>
          <a:p>
            <a:pPr lvl="1">
              <a:buSzPct val="150000"/>
              <a:buFont typeface="Times New Roman" panose="02020603050405020304" pitchFamily="18" charset="0"/>
              <a:buChar char="‣"/>
            </a:pPr>
            <a:r>
              <a:rPr lang="en-IN" sz="1800" cap="none" dirty="0">
                <a:latin typeface="Times New Roman" panose="02020603050405020304" pitchFamily="18" charset="0"/>
                <a:cs typeface="Times New Roman" panose="02020603050405020304" pitchFamily="18" charset="0"/>
              </a:rPr>
              <a:t>Windows 11</a:t>
            </a:r>
          </a:p>
          <a:p>
            <a:pPr lvl="1">
              <a:buSzPct val="150000"/>
              <a:buFont typeface="Times New Roman" panose="02020603050405020304" pitchFamily="18" charset="0"/>
              <a:buChar char="‣"/>
            </a:pPr>
            <a:r>
              <a:rPr lang="en-IN" sz="1800" cap="none" dirty="0">
                <a:latin typeface="Times New Roman" panose="02020603050405020304" pitchFamily="18" charset="0"/>
                <a:cs typeface="Times New Roman" panose="02020603050405020304" pitchFamily="18" charset="0"/>
              </a:rPr>
              <a:t>Arduino IDE</a:t>
            </a:r>
          </a:p>
          <a:p>
            <a:pPr lvl="1">
              <a:buSzPct val="150000"/>
              <a:buFont typeface="Times New Roman" panose="02020603050405020304" pitchFamily="18" charset="0"/>
              <a:buChar char="‣"/>
            </a:pPr>
            <a:r>
              <a:rPr lang="en-IN" sz="1800" cap="none" dirty="0">
                <a:latin typeface="Times New Roman" panose="02020603050405020304" pitchFamily="18" charset="0"/>
                <a:cs typeface="Times New Roman" panose="02020603050405020304" pitchFamily="18" charset="0"/>
              </a:rPr>
              <a:t>Blynk cloud</a:t>
            </a:r>
          </a:p>
          <a:p>
            <a:pPr marL="0" indent="0">
              <a:buSzPct val="150000"/>
              <a:buNone/>
            </a:pPr>
            <a:r>
              <a:rPr lang="en-IN" sz="2000" cap="none" dirty="0">
                <a:latin typeface="Times New Roman" panose="02020603050405020304" pitchFamily="18" charset="0"/>
                <a:cs typeface="Times New Roman" panose="02020603050405020304" pitchFamily="18" charset="0"/>
              </a:rPr>
              <a:t>2) </a:t>
            </a:r>
            <a:r>
              <a:rPr lang="en-IN" u="sng" cap="none" dirty="0">
                <a:latin typeface="Times New Roman" panose="02020603050405020304" pitchFamily="18" charset="0"/>
                <a:cs typeface="Times New Roman" panose="02020603050405020304" pitchFamily="18" charset="0"/>
              </a:rPr>
              <a:t>H</a:t>
            </a:r>
            <a:r>
              <a:rPr lang="en-IN" sz="2000" u="sng" cap="none" dirty="0">
                <a:latin typeface="Times New Roman" panose="02020603050405020304" pitchFamily="18" charset="0"/>
                <a:cs typeface="Times New Roman" panose="02020603050405020304" pitchFamily="18" charset="0"/>
              </a:rPr>
              <a:t>ardware requirements:</a:t>
            </a:r>
          </a:p>
          <a:p>
            <a:pPr lvl="1">
              <a:buSzPct val="150000"/>
              <a:buFont typeface="Times New Roman" panose="02020603050405020304" pitchFamily="18" charset="0"/>
              <a:buChar char="‣"/>
            </a:pPr>
            <a:r>
              <a:rPr lang="en-IN" sz="1800" cap="none" dirty="0">
                <a:latin typeface="Times New Roman" panose="02020603050405020304" pitchFamily="18" charset="0"/>
                <a:cs typeface="Times New Roman" panose="02020603050405020304" pitchFamily="18" charset="0"/>
              </a:rPr>
              <a:t>NodeMCU ESP8266</a:t>
            </a:r>
          </a:p>
          <a:p>
            <a:pPr lvl="1">
              <a:buSzPct val="150000"/>
              <a:buFont typeface="Times New Roman" panose="02020603050405020304" pitchFamily="18" charset="0"/>
              <a:buChar char="‣"/>
            </a:pPr>
            <a:r>
              <a:rPr lang="en-US" sz="1800" cap="none" dirty="0">
                <a:latin typeface="Times New Roman" panose="02020603050405020304" pitchFamily="18" charset="0"/>
                <a:cs typeface="Times New Roman" panose="02020603050405020304" pitchFamily="18" charset="0"/>
              </a:rPr>
              <a:t>Electrical </a:t>
            </a:r>
            <a:r>
              <a:rPr lang="en-IN" sz="1600" cap="none" dirty="0">
                <a:effectLst/>
                <a:latin typeface="Times New Roman" panose="02020603050405020304" pitchFamily="18" charset="0"/>
                <a:ea typeface="Calibri" panose="020F0502020204030204" pitchFamily="34" charset="0"/>
              </a:rPr>
              <a:t>conductivity sensor &amp; </a:t>
            </a:r>
            <a:r>
              <a:rPr lang="en-US" sz="1800" cap="none" dirty="0">
                <a:latin typeface="Times New Roman" panose="02020603050405020304" pitchFamily="18" charset="0"/>
                <a:cs typeface="Times New Roman" panose="02020603050405020304" pitchFamily="18" charset="0"/>
              </a:rPr>
              <a:t>TDS meter V1.0 development board</a:t>
            </a:r>
            <a:endParaRPr lang="en-IN" sz="1800" cap="none" dirty="0">
              <a:latin typeface="Times New Roman" panose="02020603050405020304" pitchFamily="18" charset="0"/>
              <a:cs typeface="Times New Roman" panose="02020603050405020304" pitchFamily="18" charset="0"/>
            </a:endParaRPr>
          </a:p>
          <a:p>
            <a:pPr lvl="1">
              <a:buSzPct val="150000"/>
              <a:buFont typeface="Times New Roman" panose="02020603050405020304" pitchFamily="18" charset="0"/>
              <a:buChar char="‣"/>
            </a:pPr>
            <a:r>
              <a:rPr lang="en-IN" sz="1800" cap="none" dirty="0">
                <a:latin typeface="Times New Roman" panose="02020603050405020304" pitchFamily="18" charset="0"/>
                <a:cs typeface="Times New Roman" panose="02020603050405020304" pitchFamily="18" charset="0"/>
              </a:rPr>
              <a:t>DS18B20 temperature sensor</a:t>
            </a:r>
          </a:p>
          <a:p>
            <a:pPr lvl="1">
              <a:buSzPct val="150000"/>
              <a:buFont typeface="Times New Roman" panose="02020603050405020304" pitchFamily="18" charset="0"/>
              <a:buChar char="‣"/>
            </a:pPr>
            <a:r>
              <a:rPr lang="en-US" sz="1800" cap="none" dirty="0">
                <a:latin typeface="Times New Roman" panose="02020603050405020304" pitchFamily="18" charset="0"/>
                <a:cs typeface="Times New Roman" panose="02020603050405020304" pitchFamily="18" charset="0"/>
              </a:rPr>
              <a:t>0.96 inch OLED module 128x64 SSD1306 driver</a:t>
            </a:r>
            <a:endParaRPr lang="en-IN" sz="1800" cap="none" dirty="0">
              <a:latin typeface="Times New Roman" panose="02020603050405020304" pitchFamily="18" charset="0"/>
              <a:cs typeface="Times New Roman" panose="02020603050405020304" pitchFamily="18" charset="0"/>
            </a:endParaRPr>
          </a:p>
          <a:p>
            <a:pPr lvl="1">
              <a:buSzPct val="150000"/>
              <a:buFont typeface="Times New Roman" panose="02020603050405020304" pitchFamily="18" charset="0"/>
              <a:buChar char="‣"/>
            </a:pPr>
            <a:r>
              <a:rPr lang="en-IN" sz="1800" cap="none" dirty="0">
                <a:latin typeface="Times New Roman" panose="02020603050405020304" pitchFamily="18" charset="0"/>
                <a:cs typeface="Times New Roman" panose="02020603050405020304" pitchFamily="18" charset="0"/>
              </a:rPr>
              <a:t>HC-SR04 ultrasonic</a:t>
            </a:r>
          </a:p>
          <a:p>
            <a:pPr lvl="1">
              <a:buSzPct val="150000"/>
              <a:buFont typeface="Times New Roman" panose="02020603050405020304" pitchFamily="18" charset="0"/>
              <a:buChar char="‣"/>
            </a:pPr>
            <a:r>
              <a:rPr lang="en-IN" cap="none" dirty="0">
                <a:latin typeface="Times New Roman" panose="02020603050405020304" pitchFamily="18" charset="0"/>
                <a:cs typeface="Times New Roman" panose="02020603050405020304" pitchFamily="18" charset="0"/>
              </a:rPr>
              <a:t>5v Micropump</a:t>
            </a:r>
            <a:endParaRPr lang="en-IN" sz="1800" cap="none" dirty="0">
              <a:latin typeface="Times New Roman" panose="02020603050405020304" pitchFamily="18" charset="0"/>
              <a:cs typeface="Times New Roman" panose="02020603050405020304" pitchFamily="18" charset="0"/>
            </a:endParaRPr>
          </a:p>
          <a:p>
            <a:pPr lvl="1">
              <a:buSzPct val="150000"/>
              <a:buFont typeface="Times New Roman" panose="02020603050405020304" pitchFamily="18" charset="0"/>
              <a:buChar char="‣"/>
            </a:pPr>
            <a:r>
              <a:rPr lang="en-US" sz="1800" cap="none" dirty="0">
                <a:latin typeface="Times New Roman" panose="02020603050405020304" pitchFamily="18" charset="0"/>
                <a:cs typeface="Times New Roman" panose="02020603050405020304" pitchFamily="18" charset="0"/>
              </a:rPr>
              <a:t>12v 700L/H brushless submersible water motor pump</a:t>
            </a:r>
          </a:p>
          <a:p>
            <a:pPr lvl="1">
              <a:buSzPct val="150000"/>
              <a:buFont typeface="Times New Roman" panose="02020603050405020304" pitchFamily="18" charset="0"/>
              <a:buChar char="‣"/>
            </a:pPr>
            <a:r>
              <a:rPr lang="en-US" sz="1800" cap="none" dirty="0">
                <a:latin typeface="Times New Roman" panose="02020603050405020304" pitchFamily="18" charset="0"/>
                <a:cs typeface="Times New Roman" panose="02020603050405020304" pitchFamily="18" charset="0"/>
              </a:rPr>
              <a:t>LED strip lights</a:t>
            </a:r>
          </a:p>
          <a:p>
            <a:pPr lvl="1">
              <a:buSzPct val="150000"/>
              <a:buFont typeface="Times New Roman" panose="02020603050405020304" pitchFamily="18" charset="0"/>
              <a:buChar char="‣"/>
            </a:pPr>
            <a:r>
              <a:rPr lang="en-US" sz="1800" cap="none" dirty="0">
                <a:latin typeface="Times New Roman" panose="02020603050405020304" pitchFamily="18" charset="0"/>
                <a:cs typeface="Times New Roman" panose="02020603050405020304" pitchFamily="18" charset="0"/>
              </a:rPr>
              <a:t>LDR sensor</a:t>
            </a:r>
            <a:endParaRPr lang="en-IN" sz="1800" cap="none"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05BD1ED-9F51-BD3F-B0C4-E25FD2326CDB}"/>
              </a:ext>
            </a:extLst>
          </p:cNvPr>
          <p:cNvSpPr txBox="1"/>
          <p:nvPr/>
        </p:nvSpPr>
        <p:spPr>
          <a:xfrm>
            <a:off x="0" y="-44707"/>
            <a:ext cx="6672887"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2651465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BC34-DBAA-7D57-71D9-A1EA83F0F273}"/>
              </a:ext>
            </a:extLst>
          </p:cNvPr>
          <p:cNvSpPr>
            <a:spLocks noGrp="1"/>
          </p:cNvSpPr>
          <p:nvPr>
            <p:ph type="title"/>
          </p:nvPr>
        </p:nvSpPr>
        <p:spPr>
          <a:xfrm>
            <a:off x="913774" y="0"/>
            <a:ext cx="10364451" cy="1596177"/>
          </a:xfrm>
        </p:spPr>
        <p:txBody>
          <a:bodyPr/>
          <a:lstStyle/>
          <a:p>
            <a:r>
              <a:rPr lang="en-IN" u="sng"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3FC3EFA-F060-9E30-9B67-9AA299DA13B6}"/>
              </a:ext>
            </a:extLst>
          </p:cNvPr>
          <p:cNvSpPr>
            <a:spLocks noGrp="1"/>
          </p:cNvSpPr>
          <p:nvPr>
            <p:ph idx="1"/>
          </p:nvPr>
        </p:nvSpPr>
        <p:spPr>
          <a:xfrm>
            <a:off x="913775" y="1324946"/>
            <a:ext cx="10364452" cy="5010539"/>
          </a:xfrm>
        </p:spPr>
        <p:txBody>
          <a:bodyPr>
            <a:normAutofit/>
          </a:bodyPr>
          <a:lstStyle/>
          <a:p>
            <a:pPr algn="just">
              <a:buSzPct val="150000"/>
              <a:buFont typeface="Times New Roman" panose="02020603050405020304" pitchFamily="18" charset="0"/>
              <a:buChar char="‣"/>
            </a:pPr>
            <a:r>
              <a:rPr lang="en-US" dirty="0">
                <a:latin typeface="Times New Roman" panose="02020603050405020304" pitchFamily="18" charset="0"/>
                <a:cs typeface="Times New Roman" panose="02020603050405020304" pitchFamily="18" charset="0"/>
              </a:rPr>
              <a:t> </a:t>
            </a:r>
            <a:r>
              <a:rPr lang="en-US" cap="none" dirty="0">
                <a:latin typeface="Times New Roman" panose="02020603050405020304" pitchFamily="18" charset="0"/>
                <a:cs typeface="Times New Roman" panose="02020603050405020304" pitchFamily="18" charset="0"/>
              </a:rPr>
              <a:t>The proposed solution addresses the challenges related to manual checks for delivering essential nutrients in hydroponic farms and the inappropriate system for remote communication. By implementing a 5v micropump, the system can automatically deliver essential nutrients when the nutrient level is low, reducing the need for manual checking and ensuring optimal nutrient levels for the plants. Additionally, the integration of the BLYNK cloud platform allows farmers to remotely monitor and control the system, significantly improving efficiency and reducing their workload.</a:t>
            </a:r>
          </a:p>
          <a:p>
            <a:pPr algn="just">
              <a:buSzPct val="150000"/>
              <a:buFont typeface="Times New Roman" panose="02020603050405020304" pitchFamily="18" charset="0"/>
              <a:buChar char="‣"/>
            </a:pPr>
            <a:r>
              <a:rPr lang="en-US" cap="none" dirty="0">
                <a:latin typeface="Times New Roman" panose="02020603050405020304" pitchFamily="18" charset="0"/>
                <a:cs typeface="Times New Roman" panose="02020603050405020304" pitchFamily="18" charset="0"/>
              </a:rPr>
              <a:t> Overall, the proposed solution and the accompanying program offer a practical and effective approach to address the challenges associated with nutrient delivery and remote communication in hydroponic farming. It provides a foundation for future advancements and optimizations in hydroponic systems, contributing to the development of sustainable and high-yielding agriculture practices.</a:t>
            </a:r>
          </a:p>
          <a:p>
            <a:pPr algn="just"/>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AC2475B-8EA5-557C-C2CC-1207922F2D8F}"/>
              </a:ext>
            </a:extLst>
          </p:cNvPr>
          <p:cNvSpPr txBox="1"/>
          <p:nvPr/>
        </p:nvSpPr>
        <p:spPr>
          <a:xfrm>
            <a:off x="0" y="0"/>
            <a:ext cx="6672887"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1537398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48FA-F2BC-7ECD-374D-EFFF5921A7CA}"/>
              </a:ext>
            </a:extLst>
          </p:cNvPr>
          <p:cNvSpPr>
            <a:spLocks noGrp="1"/>
          </p:cNvSpPr>
          <p:nvPr>
            <p:ph type="title"/>
          </p:nvPr>
        </p:nvSpPr>
        <p:spPr>
          <a:xfrm>
            <a:off x="913775" y="-186612"/>
            <a:ext cx="10364451" cy="1596177"/>
          </a:xfrm>
        </p:spPr>
        <p:txBody>
          <a:bodyPr/>
          <a:lstStyle/>
          <a:p>
            <a:r>
              <a:rPr lang="en-US" sz="3600" u="sng" dirty="0">
                <a:latin typeface="Times New Roman" panose="02020603050405020304" pitchFamily="18" charset="0"/>
                <a:cs typeface="Times New Roman" panose="02020603050405020304" pitchFamily="18" charset="0"/>
              </a:rPr>
              <a:t>References</a:t>
            </a:r>
            <a:endParaRPr lang="en-IN" dirty="0"/>
          </a:p>
        </p:txBody>
      </p:sp>
      <p:sp>
        <p:nvSpPr>
          <p:cNvPr id="3" name="Content Placeholder 2">
            <a:extLst>
              <a:ext uri="{FF2B5EF4-FFF2-40B4-BE49-F238E27FC236}">
                <a16:creationId xmlns:a16="http://schemas.microsoft.com/office/drawing/2014/main" id="{802645FE-8071-33EE-FDD0-EF5E877C3F4F}"/>
              </a:ext>
            </a:extLst>
          </p:cNvPr>
          <p:cNvSpPr>
            <a:spLocks noGrp="1"/>
          </p:cNvSpPr>
          <p:nvPr>
            <p:ph idx="1"/>
          </p:nvPr>
        </p:nvSpPr>
        <p:spPr>
          <a:xfrm>
            <a:off x="269033" y="1045880"/>
            <a:ext cx="11653934" cy="5787969"/>
          </a:xfrm>
        </p:spPr>
        <p:txBody>
          <a:bodyPr>
            <a:normAutofit/>
          </a:bodyPr>
          <a:lstStyle/>
          <a:p>
            <a:pPr lvl="0" algn="just">
              <a:lnSpc>
                <a:spcPct val="150000"/>
              </a:lnSpc>
              <a:buSzPct val="150000"/>
              <a:buFont typeface="Times New Roman" panose="02020603050405020304" pitchFamily="18" charset="0"/>
              <a:buChar char="‣"/>
            </a:pPr>
            <a:r>
              <a:rPr lang="en-IN" sz="1700" cap="none" dirty="0">
                <a:solidFill>
                  <a:srgbClr val="000000"/>
                </a:solidFill>
                <a:effectLst/>
                <a:latin typeface="Times New Roman" panose="02020603050405020304" pitchFamily="18" charset="0"/>
                <a:ea typeface="Times New Roman" panose="02020603050405020304" pitchFamily="18" charset="0"/>
              </a:rPr>
              <a:t>M. G. Pitman and A. Läuchli, “chapter 1 global impact of salinity and agricultural ecosystems agricultural losses caused by salinity are difficult to assess but estimated to be substantial and expected to increase with time . secondary salinization of agricultural lands is particular,” pp. 3–20, 2002.</a:t>
            </a:r>
            <a:endParaRPr lang="en-IN" sz="1700" cap="none" dirty="0">
              <a:effectLst/>
              <a:latin typeface="Times New Roman" panose="02020603050405020304" pitchFamily="18" charset="0"/>
              <a:ea typeface="Times New Roman" panose="02020603050405020304" pitchFamily="18" charset="0"/>
            </a:endParaRPr>
          </a:p>
          <a:p>
            <a:pPr lvl="0" algn="just">
              <a:lnSpc>
                <a:spcPct val="150000"/>
              </a:lnSpc>
              <a:buSzPct val="150000"/>
              <a:buFont typeface="Times New Roman" panose="02020603050405020304" pitchFamily="18" charset="0"/>
              <a:buChar char="‣"/>
            </a:pPr>
            <a:r>
              <a:rPr lang="en-IN" sz="1700" cap="none" dirty="0">
                <a:effectLst/>
                <a:latin typeface="Times New Roman" panose="02020603050405020304" pitchFamily="18" charset="0"/>
                <a:ea typeface="Times New Roman" panose="02020603050405020304" pitchFamily="18" charset="0"/>
              </a:rPr>
              <a:t>J. C. Zhao, J. F. Zhang, Y. Feng, and J. X. Guo, “the study and application of the IOT technology in agriculture,” in proceedings - 2010 3rd IEEE international conference on computer science and information technology, ICCSIT 2010, 2010.</a:t>
            </a:r>
          </a:p>
          <a:p>
            <a:pPr lvl="0" algn="just">
              <a:lnSpc>
                <a:spcPct val="150000"/>
              </a:lnSpc>
              <a:buSzPct val="150000"/>
              <a:buFont typeface="Times New Roman" panose="02020603050405020304" pitchFamily="18" charset="0"/>
              <a:buChar char="‣"/>
            </a:pPr>
            <a:r>
              <a:rPr lang="en-IN" sz="1700" cap="none" dirty="0">
                <a:effectLst/>
                <a:latin typeface="Times New Roman" panose="02020603050405020304" pitchFamily="18" charset="0"/>
                <a:ea typeface="Times New Roman" panose="02020603050405020304" pitchFamily="18" charset="0"/>
              </a:rPr>
              <a:t>M. Shahbaz and M. Ashraf, “improving salinity tolerance in cereals,” critical reviews in plant sciences. 2013.</a:t>
            </a:r>
          </a:p>
          <a:p>
            <a:pPr lvl="0" algn="just">
              <a:lnSpc>
                <a:spcPct val="150000"/>
              </a:lnSpc>
              <a:buSzPct val="150000"/>
              <a:buFont typeface="Times New Roman" panose="02020603050405020304" pitchFamily="18" charset="0"/>
              <a:buChar char="‣"/>
            </a:pPr>
            <a:r>
              <a:rPr lang="en-IN" sz="1700" cap="none" dirty="0">
                <a:effectLst/>
                <a:latin typeface="Times New Roman" panose="02020603050405020304" pitchFamily="18" charset="0"/>
                <a:ea typeface="Times New Roman" panose="02020603050405020304" pitchFamily="18" charset="0"/>
              </a:rPr>
              <a:t>Resh, h.M. Hydroponic food production: A definitive guidebook for the advanced home gardener and the commercial hydroponic grower; 19 </a:t>
            </a:r>
            <a:r>
              <a:rPr lang="en-IN" sz="1700" cap="none" dirty="0">
                <a:latin typeface="Times New Roman" panose="02020603050405020304" pitchFamily="18" charset="0"/>
                <a:ea typeface="Times New Roman" panose="02020603050405020304" pitchFamily="18" charset="0"/>
              </a:rPr>
              <a:t>A</a:t>
            </a:r>
            <a:r>
              <a:rPr lang="en-IN" sz="1700" cap="none" dirty="0">
                <a:effectLst/>
                <a:latin typeface="Times New Roman" panose="02020603050405020304" pitchFamily="18" charset="0"/>
                <a:ea typeface="Times New Roman" panose="02020603050405020304" pitchFamily="18" charset="0"/>
              </a:rPr>
              <a:t>pril 2016.</a:t>
            </a:r>
          </a:p>
          <a:p>
            <a:pPr lvl="0" algn="just">
              <a:lnSpc>
                <a:spcPct val="150000"/>
              </a:lnSpc>
              <a:buSzPct val="150000"/>
              <a:buFont typeface="Times New Roman" panose="02020603050405020304" pitchFamily="18" charset="0"/>
              <a:buChar char="‣"/>
            </a:pPr>
            <a:r>
              <a:rPr lang="en-IN" sz="1700" cap="none" dirty="0">
                <a:effectLst/>
                <a:latin typeface="Times New Roman" panose="02020603050405020304" pitchFamily="18" charset="0"/>
                <a:ea typeface="Times New Roman" panose="02020603050405020304" pitchFamily="18" charset="0"/>
              </a:rPr>
              <a:t>V. Palande, A. Zaheer, and K. George, “fully automated hydroponic system for indoor plant growth,” </a:t>
            </a:r>
            <a:r>
              <a:rPr lang="en-IN" sz="1700" cap="none" dirty="0">
                <a:latin typeface="Times New Roman" panose="02020603050405020304" pitchFamily="18" charset="0"/>
                <a:ea typeface="Times New Roman" panose="02020603050405020304" pitchFamily="18" charset="0"/>
              </a:rPr>
              <a:t>P</a:t>
            </a:r>
            <a:r>
              <a:rPr lang="en-IN" sz="1700" cap="none" dirty="0">
                <a:effectLst/>
                <a:latin typeface="Times New Roman" panose="02020603050405020304" pitchFamily="18" charset="0"/>
                <a:ea typeface="Times New Roman" panose="02020603050405020304" pitchFamily="18" charset="0"/>
              </a:rPr>
              <a:t>rocedia compute. Sci., Vol. 129, pp. 482–488, 2018.</a:t>
            </a:r>
          </a:p>
          <a:p>
            <a:pPr lvl="0" algn="just">
              <a:lnSpc>
                <a:spcPct val="150000"/>
              </a:lnSpc>
              <a:buSzPct val="150000"/>
              <a:buFont typeface="Times New Roman" panose="02020603050405020304" pitchFamily="18" charset="0"/>
              <a:buChar char="‣"/>
            </a:pPr>
            <a:r>
              <a:rPr lang="en-IN" sz="1700" cap="none" dirty="0">
                <a:effectLst/>
                <a:latin typeface="Times New Roman" panose="02020603050405020304" pitchFamily="18" charset="0"/>
                <a:ea typeface="Times New Roman" panose="02020603050405020304" pitchFamily="18" charset="0"/>
              </a:rPr>
              <a:t>Pooja </a:t>
            </a:r>
            <a:r>
              <a:rPr lang="en-IN" sz="1700" cap="none" dirty="0">
                <a:latin typeface="Times New Roman" panose="02020603050405020304" pitchFamily="18" charset="0"/>
                <a:ea typeface="Times New Roman" panose="02020603050405020304" pitchFamily="18" charset="0"/>
              </a:rPr>
              <a:t>M</a:t>
            </a:r>
            <a:r>
              <a:rPr lang="en-IN" sz="1700" cap="none" dirty="0">
                <a:effectLst/>
                <a:latin typeface="Times New Roman" panose="02020603050405020304" pitchFamily="18" charset="0"/>
                <a:ea typeface="Times New Roman" panose="02020603050405020304" pitchFamily="18" charset="0"/>
              </a:rPr>
              <a:t>ittal , </a:t>
            </a:r>
            <a:r>
              <a:rPr lang="en-IN" sz="1700" cap="none" dirty="0">
                <a:latin typeface="Times New Roman" panose="02020603050405020304" pitchFamily="18" charset="0"/>
                <a:ea typeface="Times New Roman" panose="02020603050405020304" pitchFamily="18" charset="0"/>
              </a:rPr>
              <a:t>N</a:t>
            </a:r>
            <a:r>
              <a:rPr lang="en-IN" sz="1700" cap="none" dirty="0">
                <a:effectLst/>
                <a:latin typeface="Times New Roman" panose="02020603050405020304" pitchFamily="18" charset="0"/>
                <a:ea typeface="Times New Roman" panose="02020603050405020304" pitchFamily="18" charset="0"/>
              </a:rPr>
              <a:t>avita. A survey on internet of things (</a:t>
            </a:r>
            <a:r>
              <a:rPr lang="en-IN" sz="1700" cap="none" dirty="0">
                <a:latin typeface="Times New Roman" panose="02020603050405020304" pitchFamily="18" charset="0"/>
                <a:ea typeface="Times New Roman" panose="02020603050405020304" pitchFamily="18" charset="0"/>
              </a:rPr>
              <a:t>I</a:t>
            </a:r>
            <a:r>
              <a:rPr lang="en-IN" sz="1700" cap="none" dirty="0">
                <a:effectLst/>
                <a:latin typeface="Times New Roman" panose="02020603050405020304" pitchFamily="18" charset="0"/>
                <a:ea typeface="Times New Roman" panose="02020603050405020304" pitchFamily="18" charset="0"/>
              </a:rPr>
              <a:t>oT) based healthcare monitoring system. International journal of advanced trends in computer science and engineering. Volume 8, no.4, </a:t>
            </a:r>
            <a:r>
              <a:rPr lang="en-IN" sz="1700" cap="none" dirty="0">
                <a:latin typeface="Times New Roman" panose="02020603050405020304" pitchFamily="18" charset="0"/>
                <a:ea typeface="Times New Roman" panose="02020603050405020304" pitchFamily="18" charset="0"/>
              </a:rPr>
              <a:t>J</a:t>
            </a:r>
            <a:r>
              <a:rPr lang="en-IN" sz="1700" cap="none" dirty="0">
                <a:effectLst/>
                <a:latin typeface="Times New Roman" panose="02020603050405020304" pitchFamily="18" charset="0"/>
                <a:ea typeface="Times New Roman" panose="02020603050405020304" pitchFamily="18" charset="0"/>
              </a:rPr>
              <a:t>uly – August 2019.</a:t>
            </a:r>
          </a:p>
        </p:txBody>
      </p:sp>
      <p:sp>
        <p:nvSpPr>
          <p:cNvPr id="5" name="TextBox 4">
            <a:extLst>
              <a:ext uri="{FF2B5EF4-FFF2-40B4-BE49-F238E27FC236}">
                <a16:creationId xmlns:a16="http://schemas.microsoft.com/office/drawing/2014/main" id="{E3E7D912-6B29-105C-6C46-CCDECC63C18C}"/>
              </a:ext>
            </a:extLst>
          </p:cNvPr>
          <p:cNvSpPr txBox="1"/>
          <p:nvPr/>
        </p:nvSpPr>
        <p:spPr>
          <a:xfrm>
            <a:off x="0" y="-44707"/>
            <a:ext cx="6672887"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129948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694E6B-7601-4D0C-C062-72B476303ED7}"/>
              </a:ext>
            </a:extLst>
          </p:cNvPr>
          <p:cNvPicPr>
            <a:picLocks noChangeAspect="1"/>
          </p:cNvPicPr>
          <p:nvPr/>
        </p:nvPicPr>
        <p:blipFill>
          <a:blip r:embed="rId2"/>
          <a:stretch>
            <a:fillRect/>
          </a:stretch>
        </p:blipFill>
        <p:spPr>
          <a:xfrm>
            <a:off x="7096514" y="1009264"/>
            <a:ext cx="3451027" cy="4630309"/>
          </a:xfrm>
          <a:prstGeom prst="roundRect">
            <a:avLst>
              <a:gd name="adj" fmla="val 12674"/>
            </a:avLst>
          </a:prstGeom>
          <a:ln w="76200">
            <a:solidFill>
              <a:schemeClr val="accent1">
                <a:lumMod val="5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a:extLst>
              <a:ext uri="{FF2B5EF4-FFF2-40B4-BE49-F238E27FC236}">
                <a16:creationId xmlns:a16="http://schemas.microsoft.com/office/drawing/2014/main" id="{11260383-1D37-6C5D-EFC1-D35F131404C4}"/>
              </a:ext>
            </a:extLst>
          </p:cNvPr>
          <p:cNvSpPr/>
          <p:nvPr/>
        </p:nvSpPr>
        <p:spPr>
          <a:xfrm>
            <a:off x="932802" y="2576775"/>
            <a:ext cx="5038789" cy="1015663"/>
          </a:xfrm>
          <a:prstGeom prst="rect">
            <a:avLst/>
          </a:prstGeom>
          <a:noFill/>
        </p:spPr>
        <p:txBody>
          <a:bodyPr wrap="square" lIns="91440" tIns="45720" rIns="91440" bIns="45720">
            <a:spAutoFit/>
          </a:bodyPr>
          <a:lstStyle/>
          <a:p>
            <a:pPr algn="ctr"/>
            <a:r>
              <a:rPr lang="en-US" sz="6000" b="1" dirty="0">
                <a:l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a:t>
            </a:r>
            <a:r>
              <a:rPr lang="en-US" sz="6000" b="1" dirty="0">
                <a:ln/>
                <a:effectLst>
                  <a:outerShdw blurRad="38100" dist="19050" dir="2700000" algn="tl" rotWithShape="0">
                    <a:schemeClr val="dk1">
                      <a:lumMod val="50000"/>
                      <a:alpha val="40000"/>
                    </a:schemeClr>
                  </a:outerShdw>
                </a:effectLst>
                <a:latin typeface="Times New Roman" panose="02020603050405020304" pitchFamily="18" charset="0"/>
                <a:cs typeface="Times New Roman" panose="02020603050405020304" pitchFamily="18" charset="0"/>
              </a:rPr>
              <a:t> YOU</a:t>
            </a:r>
          </a:p>
        </p:txBody>
      </p:sp>
    </p:spTree>
    <p:extLst>
      <p:ext uri="{BB962C8B-B14F-4D97-AF65-F5344CB8AC3E}">
        <p14:creationId xmlns:p14="http://schemas.microsoft.com/office/powerpoint/2010/main" val="4075175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E247-EAD7-765F-AD32-3644562A05E4}"/>
              </a:ext>
            </a:extLst>
          </p:cNvPr>
          <p:cNvSpPr>
            <a:spLocks noGrp="1"/>
          </p:cNvSpPr>
          <p:nvPr>
            <p:ph type="title"/>
          </p:nvPr>
        </p:nvSpPr>
        <p:spPr>
          <a:xfrm>
            <a:off x="838199" y="289248"/>
            <a:ext cx="10515600" cy="1325563"/>
          </a:xfrm>
        </p:spPr>
        <p:txBody>
          <a:bodyPr>
            <a:normAutofit/>
          </a:bodyPr>
          <a:lstStyle/>
          <a:p>
            <a:pPr algn="ctr"/>
            <a:r>
              <a:rPr lang="en-IN" sz="3200" u="sng"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732C8E9A-4F9F-4568-CDDF-CD694E87F456}"/>
              </a:ext>
            </a:extLst>
          </p:cNvPr>
          <p:cNvSpPr>
            <a:spLocks noGrp="1"/>
          </p:cNvSpPr>
          <p:nvPr>
            <p:ph idx="1"/>
          </p:nvPr>
        </p:nvSpPr>
        <p:spPr>
          <a:xfrm>
            <a:off x="1281403" y="1778098"/>
            <a:ext cx="9629192" cy="4515400"/>
          </a:xfrm>
        </p:spPr>
        <p:txBody>
          <a:bodyPr>
            <a:normAutofit/>
          </a:bodyPr>
          <a:lstStyle/>
          <a:p>
            <a:pPr algn="just">
              <a:buSzPct val="150000"/>
              <a:buFont typeface="Times New Roman" panose="02020603050405020304" pitchFamily="18" charset="0"/>
              <a:buChar char="‣"/>
            </a:pPr>
            <a:r>
              <a:rPr lang="en-US" sz="1800" b="0" i="0" cap="none" dirty="0">
                <a:effectLst/>
                <a:latin typeface="Times New Roman" panose="02020603050405020304" pitchFamily="18" charset="0"/>
                <a:cs typeface="Times New Roman" panose="02020603050405020304" pitchFamily="18" charset="0"/>
              </a:rPr>
              <a:t>Hydroponic greenhouse systems use water instead of soil for plant cultivation, requiring only vital minerals, nutrients, and proper pH levels.</a:t>
            </a:r>
          </a:p>
          <a:p>
            <a:pPr algn="just">
              <a:buSzPct val="150000"/>
              <a:buFont typeface="Times New Roman" panose="02020603050405020304" pitchFamily="18" charset="0"/>
              <a:buChar char="‣"/>
            </a:pPr>
            <a:r>
              <a:rPr lang="en-US" sz="1800" b="0" i="0" cap="none" dirty="0">
                <a:effectLst/>
                <a:latin typeface="Times New Roman" panose="02020603050405020304" pitchFamily="18" charset="0"/>
                <a:cs typeface="Times New Roman" panose="02020603050405020304" pitchFamily="18" charset="0"/>
              </a:rPr>
              <a:t>Hydroponic farming is a highly productive and fast process, with a short harvest time that can minimize costs.</a:t>
            </a:r>
          </a:p>
          <a:p>
            <a:pPr algn="just">
              <a:buSzPct val="150000"/>
              <a:buFont typeface="Times New Roman" panose="02020603050405020304" pitchFamily="18" charset="0"/>
              <a:buChar char="‣"/>
            </a:pPr>
            <a:r>
              <a:rPr lang="en-US" sz="1800" b="0" i="0" cap="none" dirty="0">
                <a:effectLst/>
                <a:latin typeface="Times New Roman" panose="02020603050405020304" pitchFamily="18" charset="0"/>
                <a:cs typeface="Times New Roman" panose="02020603050405020304" pitchFamily="18" charset="0"/>
              </a:rPr>
              <a:t>The ESP8266 board collects data from sensors, controls actuators, and communicates with the cloud server and mobile app using wi-fi.</a:t>
            </a:r>
          </a:p>
          <a:p>
            <a:pPr algn="just">
              <a:buSzPct val="150000"/>
              <a:buFont typeface="Times New Roman" panose="02020603050405020304" pitchFamily="18" charset="0"/>
              <a:buChar char="‣"/>
            </a:pPr>
            <a:r>
              <a:rPr lang="en-US" sz="1800" b="0" i="0" cap="none" dirty="0">
                <a:effectLst/>
                <a:latin typeface="Times New Roman" panose="02020603050405020304" pitchFamily="18" charset="0"/>
                <a:cs typeface="Times New Roman" panose="02020603050405020304" pitchFamily="18" charset="0"/>
              </a:rPr>
              <a:t>The system is implemented using open-source software and hardware, making it affordable and accessible for small-scale farmers and hobbyists.</a:t>
            </a:r>
          </a:p>
        </p:txBody>
      </p:sp>
      <p:sp>
        <p:nvSpPr>
          <p:cNvPr id="6" name="TextBox 5">
            <a:extLst>
              <a:ext uri="{FF2B5EF4-FFF2-40B4-BE49-F238E27FC236}">
                <a16:creationId xmlns:a16="http://schemas.microsoft.com/office/drawing/2014/main" id="{0413A70A-7B55-E68F-B20D-F8D9897A24A3}"/>
              </a:ext>
            </a:extLst>
          </p:cNvPr>
          <p:cNvSpPr txBox="1"/>
          <p:nvPr/>
        </p:nvSpPr>
        <p:spPr>
          <a:xfrm>
            <a:off x="1" y="0"/>
            <a:ext cx="6672886"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2206521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0C7F-730E-DCB7-786B-168880503CCF}"/>
              </a:ext>
            </a:extLst>
          </p:cNvPr>
          <p:cNvSpPr>
            <a:spLocks noGrp="1"/>
          </p:cNvSpPr>
          <p:nvPr>
            <p:ph type="title"/>
          </p:nvPr>
        </p:nvSpPr>
        <p:spPr>
          <a:xfrm>
            <a:off x="838199" y="369332"/>
            <a:ext cx="10515600" cy="1325563"/>
          </a:xfrm>
        </p:spPr>
        <p:txBody>
          <a:bodyPr>
            <a:normAutofit/>
          </a:bodyPr>
          <a:lstStyle/>
          <a:p>
            <a:pPr algn="ctr"/>
            <a:r>
              <a:rPr lang="en-IN" sz="3200" u="sng"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59FE855-361E-BBDE-741B-6160E9A78733}"/>
              </a:ext>
            </a:extLst>
          </p:cNvPr>
          <p:cNvSpPr>
            <a:spLocks noGrp="1"/>
          </p:cNvSpPr>
          <p:nvPr>
            <p:ph idx="1"/>
          </p:nvPr>
        </p:nvSpPr>
        <p:spPr>
          <a:xfrm>
            <a:off x="1183431" y="1535661"/>
            <a:ext cx="9825135" cy="4314634"/>
          </a:xfrm>
        </p:spPr>
        <p:txBody>
          <a:bodyPr>
            <a:normAutofit/>
          </a:bodyPr>
          <a:lstStyle/>
          <a:p>
            <a:pPr algn="just">
              <a:buSzPct val="150000"/>
              <a:buFont typeface="Times New Roman" panose="02020603050405020304" pitchFamily="18" charset="0"/>
              <a:buChar char="‣"/>
            </a:pPr>
            <a:r>
              <a:rPr lang="en-US" sz="2000" cap="none" dirty="0">
                <a:latin typeface="Times New Roman" panose="02020603050405020304" pitchFamily="18" charset="0"/>
                <a:cs typeface="Times New Roman" panose="02020603050405020304" pitchFamily="18" charset="0"/>
              </a:rPr>
              <a:t>The main aim is to introduce an </a:t>
            </a:r>
            <a:r>
              <a:rPr lang="en-US" cap="none" dirty="0">
                <a:latin typeface="Times New Roman" panose="02020603050405020304" pitchFamily="18" charset="0"/>
                <a:cs typeface="Times New Roman" panose="02020603050405020304" pitchFamily="18" charset="0"/>
              </a:rPr>
              <a:t>IOT</a:t>
            </a:r>
            <a:r>
              <a:rPr lang="en-US" sz="2000" cap="none" dirty="0">
                <a:latin typeface="Times New Roman" panose="02020603050405020304" pitchFamily="18" charset="0"/>
                <a:cs typeface="Times New Roman" panose="02020603050405020304" pitchFamily="18" charset="0"/>
              </a:rPr>
              <a:t>-based hydroponic greenhouse system that uses water instead of soil for plant cultivation.</a:t>
            </a:r>
          </a:p>
          <a:p>
            <a:pPr algn="just">
              <a:buSzPct val="150000"/>
              <a:buFont typeface="Times New Roman" panose="02020603050405020304" pitchFamily="18" charset="0"/>
              <a:buChar char="‣"/>
            </a:pPr>
            <a:r>
              <a:rPr lang="en-US" sz="2000" cap="none" dirty="0">
                <a:latin typeface="Times New Roman" panose="02020603050405020304" pitchFamily="18" charset="0"/>
                <a:cs typeface="Times New Roman" panose="02020603050405020304" pitchFamily="18" charset="0"/>
              </a:rPr>
              <a:t>This method shows that soil is not necessary for plant growth, and plants only require essential nutrients, minerals, and pH levels within a specific range in water.</a:t>
            </a:r>
          </a:p>
          <a:p>
            <a:pPr algn="just">
              <a:buSzPct val="150000"/>
              <a:buFont typeface="Times New Roman" panose="02020603050405020304" pitchFamily="18" charset="0"/>
              <a:buChar char="‣"/>
            </a:pPr>
            <a:r>
              <a:rPr lang="en-US" sz="2000" cap="none" dirty="0">
                <a:latin typeface="Times New Roman" panose="02020603050405020304" pitchFamily="18" charset="0"/>
                <a:cs typeface="Times New Roman" panose="02020603050405020304" pitchFamily="18" charset="0"/>
              </a:rPr>
              <a:t>Traditional soil-based agriculture there are soil-related problems such as soil-borne diseases, pests, and weed growth, which can reduce yields and require the use of pesticides and herbicides.</a:t>
            </a:r>
          </a:p>
          <a:p>
            <a:pPr algn="just">
              <a:buSzPct val="150000"/>
              <a:buFont typeface="Times New Roman" panose="02020603050405020304" pitchFamily="18" charset="0"/>
              <a:buChar char="‣"/>
            </a:pPr>
            <a:r>
              <a:rPr lang="en-US" sz="2000" cap="none" dirty="0">
                <a:latin typeface="Times New Roman" panose="02020603050405020304" pitchFamily="18" charset="0"/>
                <a:cs typeface="Times New Roman" panose="02020603050405020304" pitchFamily="18" charset="0"/>
              </a:rPr>
              <a:t>In hydroponic farming, plants are grown in water instead of soil. This means that hydroponic farmers do not have to worry about soil-related problems.</a:t>
            </a:r>
          </a:p>
        </p:txBody>
      </p:sp>
      <p:sp>
        <p:nvSpPr>
          <p:cNvPr id="6" name="TextBox 5">
            <a:extLst>
              <a:ext uri="{FF2B5EF4-FFF2-40B4-BE49-F238E27FC236}">
                <a16:creationId xmlns:a16="http://schemas.microsoft.com/office/drawing/2014/main" id="{D7614E18-300F-668C-770F-13D5F9BE73E9}"/>
              </a:ext>
            </a:extLst>
          </p:cNvPr>
          <p:cNvSpPr txBox="1"/>
          <p:nvPr/>
        </p:nvSpPr>
        <p:spPr>
          <a:xfrm>
            <a:off x="-1" y="-46653"/>
            <a:ext cx="6885993"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2301459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4612-BA65-02AE-73B3-557D4FCAC14A}"/>
              </a:ext>
            </a:extLst>
          </p:cNvPr>
          <p:cNvSpPr>
            <a:spLocks noGrp="1"/>
          </p:cNvSpPr>
          <p:nvPr>
            <p:ph type="title"/>
          </p:nvPr>
        </p:nvSpPr>
        <p:spPr>
          <a:xfrm>
            <a:off x="838199" y="346463"/>
            <a:ext cx="10515600" cy="1325563"/>
          </a:xfrm>
        </p:spPr>
        <p:txBody>
          <a:bodyPr>
            <a:normAutofit/>
          </a:bodyPr>
          <a:lstStyle/>
          <a:p>
            <a:pPr algn="ctr"/>
            <a:r>
              <a:rPr lang="en-US" sz="3200" u="sng" dirty="0">
                <a:latin typeface="Times New Roman" panose="02020603050405020304" pitchFamily="18" charset="0"/>
                <a:cs typeface="Times New Roman" panose="02020603050405020304" pitchFamily="18" charset="0"/>
              </a:rPr>
              <a:t>Reason for selecting this project</a:t>
            </a:r>
            <a:endParaRPr lang="en-IN" sz="3200" dirty="0"/>
          </a:p>
        </p:txBody>
      </p:sp>
      <p:sp>
        <p:nvSpPr>
          <p:cNvPr id="3" name="Content Placeholder 2">
            <a:extLst>
              <a:ext uri="{FF2B5EF4-FFF2-40B4-BE49-F238E27FC236}">
                <a16:creationId xmlns:a16="http://schemas.microsoft.com/office/drawing/2014/main" id="{0BAF378E-F7FA-946C-C785-2E6E8AA785CB}"/>
              </a:ext>
            </a:extLst>
          </p:cNvPr>
          <p:cNvSpPr>
            <a:spLocks noGrp="1"/>
          </p:cNvSpPr>
          <p:nvPr>
            <p:ph idx="1"/>
          </p:nvPr>
        </p:nvSpPr>
        <p:spPr>
          <a:xfrm>
            <a:off x="1155440" y="1772817"/>
            <a:ext cx="9881119" cy="4441371"/>
          </a:xfrm>
        </p:spPr>
        <p:txBody>
          <a:bodyPr>
            <a:normAutofit/>
          </a:bodyPr>
          <a:lstStyle/>
          <a:p>
            <a:pPr algn="just">
              <a:buSzPct val="150000"/>
              <a:buFont typeface="Times New Roman" panose="02020603050405020304" pitchFamily="18" charset="0"/>
              <a:buChar char="‣"/>
            </a:pPr>
            <a:r>
              <a:rPr lang="en-US" b="0" i="0" cap="none" dirty="0">
                <a:effectLst/>
                <a:latin typeface="Times New Roman" panose="02020603050405020304" pitchFamily="18" charset="0"/>
                <a:cs typeface="Times New Roman" panose="02020603050405020304" pitchFamily="18" charset="0"/>
              </a:rPr>
              <a:t>Hydroponics is a fascinating area of agriculture that has many benefits, including reduced water usage, increased yield, and the ability to grow crops in areas where traditional agriculture may not be feasible.</a:t>
            </a:r>
          </a:p>
          <a:p>
            <a:pPr algn="just">
              <a:buSzPct val="150000"/>
              <a:buFont typeface="Times New Roman" panose="02020603050405020304" pitchFamily="18" charset="0"/>
              <a:buChar char="‣"/>
            </a:pPr>
            <a:r>
              <a:rPr lang="en-US" cap="none" dirty="0">
                <a:latin typeface="Times New Roman" panose="02020603050405020304" pitchFamily="18" charset="0"/>
                <a:cs typeface="Times New Roman" panose="02020603050405020304" pitchFamily="18" charset="0"/>
              </a:rPr>
              <a:t>Additionally, the use of IOT technology in hydroponics is a rapidly growing field that can further improve the efficiency and effectiveness of farming. </a:t>
            </a:r>
          </a:p>
          <a:p>
            <a:pPr algn="just">
              <a:buSzPct val="150000"/>
              <a:buFont typeface="Times New Roman" panose="02020603050405020304" pitchFamily="18" charset="0"/>
              <a:buChar char="‣"/>
            </a:pPr>
            <a:r>
              <a:rPr lang="en-US" cap="none" dirty="0">
                <a:latin typeface="Times New Roman" panose="02020603050405020304" pitchFamily="18" charset="0"/>
                <a:cs typeface="Times New Roman" panose="02020603050405020304" pitchFamily="18" charset="0"/>
              </a:rPr>
              <a:t>The project's use of open-source software and hardware makes it affordable and accessible to small-scale farmers and hobbyists, who may not have access to expensive commercial hydroponic systems.</a:t>
            </a:r>
            <a:endParaRPr lang="en-IN" cap="none"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7906309-01A1-D9F8-F55C-E79197C3DD7A}"/>
              </a:ext>
            </a:extLst>
          </p:cNvPr>
          <p:cNvSpPr txBox="1"/>
          <p:nvPr/>
        </p:nvSpPr>
        <p:spPr>
          <a:xfrm>
            <a:off x="0" y="-39135"/>
            <a:ext cx="6774024"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3145979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46BF-9FEC-A057-63A6-073B6C5AE02D}"/>
              </a:ext>
            </a:extLst>
          </p:cNvPr>
          <p:cNvSpPr>
            <a:spLocks noGrp="1"/>
          </p:cNvSpPr>
          <p:nvPr>
            <p:ph type="title"/>
          </p:nvPr>
        </p:nvSpPr>
        <p:spPr>
          <a:xfrm>
            <a:off x="838200" y="75876"/>
            <a:ext cx="10515600" cy="1325563"/>
          </a:xfrm>
        </p:spPr>
        <p:txBody>
          <a:bodyPr>
            <a:normAutofit/>
          </a:bodyPr>
          <a:lstStyle/>
          <a:p>
            <a:pPr algn="ctr"/>
            <a:r>
              <a:rPr lang="en-US" sz="3200" u="sng" dirty="0">
                <a:latin typeface="Times New Roman" panose="02020603050405020304" pitchFamily="18" charset="0"/>
                <a:cs typeface="Times New Roman" panose="02020603050405020304" pitchFamily="18" charset="0"/>
              </a:rPr>
              <a:t>Literature Survey</a:t>
            </a:r>
            <a:endParaRPr lang="en-IN" sz="3200" dirty="0"/>
          </a:p>
        </p:txBody>
      </p:sp>
      <p:graphicFrame>
        <p:nvGraphicFramePr>
          <p:cNvPr id="6" name="Table 6">
            <a:extLst>
              <a:ext uri="{FF2B5EF4-FFF2-40B4-BE49-F238E27FC236}">
                <a16:creationId xmlns:a16="http://schemas.microsoft.com/office/drawing/2014/main" id="{2DD1286B-7976-774D-1FB1-A054EA4482A4}"/>
              </a:ext>
            </a:extLst>
          </p:cNvPr>
          <p:cNvGraphicFramePr>
            <a:graphicFrameLocks noGrp="1"/>
          </p:cNvGraphicFramePr>
          <p:nvPr>
            <p:extLst>
              <p:ext uri="{D42A27DB-BD31-4B8C-83A1-F6EECF244321}">
                <p14:modId xmlns:p14="http://schemas.microsoft.com/office/powerpoint/2010/main" val="4119600995"/>
              </p:ext>
            </p:extLst>
          </p:nvPr>
        </p:nvGraphicFramePr>
        <p:xfrm>
          <a:off x="886408" y="1275118"/>
          <a:ext cx="10328988" cy="5041704"/>
        </p:xfrm>
        <a:graphic>
          <a:graphicData uri="http://schemas.openxmlformats.org/drawingml/2006/table">
            <a:tbl>
              <a:tblPr firstRow="1" bandRow="1">
                <a:tableStyleId>{D7AC3CCA-C797-4891-BE02-D94E43425B78}</a:tableStyleId>
              </a:tblPr>
              <a:tblGrid>
                <a:gridCol w="2546091">
                  <a:extLst>
                    <a:ext uri="{9D8B030D-6E8A-4147-A177-3AD203B41FA5}">
                      <a16:colId xmlns:a16="http://schemas.microsoft.com/office/drawing/2014/main" val="764529280"/>
                    </a:ext>
                  </a:extLst>
                </a:gridCol>
                <a:gridCol w="2594299">
                  <a:extLst>
                    <a:ext uri="{9D8B030D-6E8A-4147-A177-3AD203B41FA5}">
                      <a16:colId xmlns:a16="http://schemas.microsoft.com/office/drawing/2014/main" val="1180444622"/>
                    </a:ext>
                  </a:extLst>
                </a:gridCol>
                <a:gridCol w="2594299">
                  <a:extLst>
                    <a:ext uri="{9D8B030D-6E8A-4147-A177-3AD203B41FA5}">
                      <a16:colId xmlns:a16="http://schemas.microsoft.com/office/drawing/2014/main" val="1474468161"/>
                    </a:ext>
                  </a:extLst>
                </a:gridCol>
                <a:gridCol w="2594299">
                  <a:extLst>
                    <a:ext uri="{9D8B030D-6E8A-4147-A177-3AD203B41FA5}">
                      <a16:colId xmlns:a16="http://schemas.microsoft.com/office/drawing/2014/main" val="2870267007"/>
                    </a:ext>
                  </a:extLst>
                </a:gridCol>
              </a:tblGrid>
              <a:tr h="1260426">
                <a:tc>
                  <a:txBody>
                    <a:bodyPr/>
                    <a:lstStyle/>
                    <a:p>
                      <a:pPr algn="ctr">
                        <a:lnSpc>
                          <a:spcPct val="107000"/>
                        </a:lnSpc>
                        <a:spcAft>
                          <a:spcPts val="800"/>
                        </a:spcAft>
                      </a:pPr>
                      <a:endParaRPr lang="en-IN" sz="1800" b="1" kern="100" dirty="0">
                        <a:solidFill>
                          <a:schemeClr val="tx1"/>
                        </a:solidFill>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IN" sz="1800" b="1" kern="100" dirty="0">
                          <a:solidFill>
                            <a:schemeClr val="tx1"/>
                          </a:solidFill>
                          <a:effectLst/>
                          <a:latin typeface="Times New Roman" panose="02020603050405020304" pitchFamily="18" charset="0"/>
                          <a:cs typeface="Times New Roman" panose="02020603050405020304" pitchFamily="18" charset="0"/>
                        </a:rPr>
                        <a:t>YEAR</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endParaRPr lang="en-IN" sz="1800" b="1" kern="100" dirty="0">
                        <a:solidFill>
                          <a:schemeClr val="tx1"/>
                        </a:solidFill>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IN" sz="1800" b="1" kern="100" dirty="0">
                          <a:solidFill>
                            <a:schemeClr val="tx1"/>
                          </a:solidFill>
                          <a:effectLst/>
                          <a:latin typeface="Times New Roman" panose="02020603050405020304" pitchFamily="18" charset="0"/>
                          <a:cs typeface="Times New Roman" panose="02020603050405020304" pitchFamily="18" charset="0"/>
                        </a:rPr>
                        <a:t>Author</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endParaRPr lang="en-US" sz="1800" b="1" kern="100" dirty="0">
                        <a:solidFill>
                          <a:schemeClr val="tx1"/>
                        </a:solidFill>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US" sz="1800" b="1" kern="100" dirty="0">
                          <a:solidFill>
                            <a:schemeClr val="tx1"/>
                          </a:solidFill>
                          <a:effectLst/>
                          <a:latin typeface="Times New Roman" panose="02020603050405020304" pitchFamily="18" charset="0"/>
                          <a:cs typeface="Times New Roman" panose="02020603050405020304" pitchFamily="18" charset="0"/>
                        </a:rPr>
                        <a:t>Title</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endParaRPr lang="en-US" sz="1800" kern="100" dirty="0">
                        <a:solidFill>
                          <a:schemeClr val="tx1"/>
                        </a:solidFill>
                        <a:effectLst/>
                        <a:latin typeface="Times New Roman" panose="02020603050405020304" pitchFamily="18" charset="0"/>
                        <a:cs typeface="Times New Roman" panose="02020603050405020304" pitchFamily="18" charset="0"/>
                      </a:endParaRPr>
                    </a:p>
                    <a:p>
                      <a:pPr algn="ctr">
                        <a:lnSpc>
                          <a:spcPct val="107000"/>
                        </a:lnSpc>
                        <a:spcAft>
                          <a:spcPts val="800"/>
                        </a:spcAft>
                      </a:pPr>
                      <a:r>
                        <a:rPr lang="en-US" sz="1800" kern="100" dirty="0">
                          <a:solidFill>
                            <a:schemeClr val="tx1"/>
                          </a:solidFill>
                          <a:effectLst/>
                          <a:latin typeface="Times New Roman" panose="02020603050405020304" pitchFamily="18" charset="0"/>
                          <a:cs typeface="Times New Roman" panose="02020603050405020304" pitchFamily="18" charset="0"/>
                        </a:rPr>
                        <a:t>Description</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777961883"/>
                  </a:ext>
                </a:extLst>
              </a:tr>
              <a:tr h="1260426">
                <a:tc>
                  <a:txBody>
                    <a:bodyPr/>
                    <a:lstStyle/>
                    <a:p>
                      <a:pPr algn="ctr">
                        <a:lnSpc>
                          <a:spcPct val="107000"/>
                        </a:lnSpc>
                        <a:spcAft>
                          <a:spcPts val="800"/>
                        </a:spcAft>
                        <a:tabLst>
                          <a:tab pos="713740" algn="l"/>
                        </a:tabLst>
                      </a:pPr>
                      <a:endParaRPr lang="en-IN" sz="1600" b="1" kern="100" dirty="0">
                        <a:solidFill>
                          <a:schemeClr val="tx1"/>
                        </a:solidFill>
                        <a:effectLst/>
                        <a:latin typeface="Times New Roman" panose="02020603050405020304" pitchFamily="18" charset="0"/>
                        <a:cs typeface="Times New Roman" panose="02020603050405020304" pitchFamily="18" charset="0"/>
                      </a:endParaRPr>
                    </a:p>
                    <a:p>
                      <a:pPr algn="ctr">
                        <a:lnSpc>
                          <a:spcPct val="107000"/>
                        </a:lnSpc>
                        <a:spcAft>
                          <a:spcPts val="800"/>
                        </a:spcAft>
                        <a:tabLst>
                          <a:tab pos="713740" algn="l"/>
                        </a:tabLst>
                      </a:pPr>
                      <a:r>
                        <a:rPr lang="en-IN" sz="1600" b="1" kern="100" dirty="0">
                          <a:solidFill>
                            <a:schemeClr val="tx1"/>
                          </a:solidFill>
                          <a:effectLst/>
                          <a:latin typeface="Times New Roman" panose="02020603050405020304" pitchFamily="18" charset="0"/>
                          <a:cs typeface="Times New Roman" panose="02020603050405020304" pitchFamily="18" charset="0"/>
                        </a:rPr>
                        <a:t>MAY 2016</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IN" sz="1800" b="0" kern="100" dirty="0">
                          <a:solidFill>
                            <a:schemeClr val="tx1"/>
                          </a:solidFill>
                          <a:effectLst/>
                          <a:latin typeface="Times New Roman" panose="02020603050405020304" pitchFamily="18" charset="0"/>
                          <a:cs typeface="Times New Roman" panose="02020603050405020304" pitchFamily="18" charset="0"/>
                        </a:rPr>
                        <a:t>H. Ibayashi, Y. Kaneda, J. Imahara, N. Oishi, M. Kuroda, and H. Mineno</a:t>
                      </a:r>
                      <a:endParaRPr lang="en-IN" sz="18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US" sz="1800" b="0" kern="100" dirty="0">
                          <a:solidFill>
                            <a:schemeClr val="tx1"/>
                          </a:solidFill>
                          <a:effectLst/>
                          <a:latin typeface="Times New Roman" panose="02020603050405020304" pitchFamily="18" charset="0"/>
                          <a:cs typeface="Times New Roman" panose="02020603050405020304" pitchFamily="18" charset="0"/>
                        </a:rPr>
                        <a:t>A reliable wireless control system for tomato hydroponics</a:t>
                      </a:r>
                      <a:endParaRPr lang="en-IN" sz="18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US" sz="1600" b="0" kern="100" dirty="0">
                          <a:solidFill>
                            <a:schemeClr val="tx1"/>
                          </a:solidFill>
                          <a:effectLst/>
                          <a:latin typeface="Times New Roman" panose="02020603050405020304" pitchFamily="18" charset="0"/>
                          <a:cs typeface="Times New Roman" panose="02020603050405020304" pitchFamily="18" charset="0"/>
                        </a:rPr>
                        <a:t>Wireless control system for hydroponics tomato cultivation.</a:t>
                      </a:r>
                      <a:endParaRPr lang="en-IN" sz="16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530223760"/>
                  </a:ext>
                </a:extLst>
              </a:tr>
              <a:tr h="1260426">
                <a:tc>
                  <a:txBody>
                    <a:bodyPr/>
                    <a:lstStyle/>
                    <a:p>
                      <a:pPr algn="ctr">
                        <a:lnSpc>
                          <a:spcPct val="107000"/>
                        </a:lnSpc>
                        <a:spcAft>
                          <a:spcPts val="800"/>
                        </a:spcAft>
                        <a:tabLst>
                          <a:tab pos="713740" algn="l"/>
                        </a:tabLst>
                      </a:pPr>
                      <a:endParaRPr lang="en-IN" sz="1400" b="1" kern="100" dirty="0">
                        <a:solidFill>
                          <a:srgbClr val="000000"/>
                        </a:solidFill>
                        <a:effectLst/>
                        <a:latin typeface="Times New Roman" panose="02020603050405020304" pitchFamily="18" charset="0"/>
                        <a:cs typeface="Times New Roman" panose="02020603050405020304" pitchFamily="18" charset="0"/>
                      </a:endParaRPr>
                    </a:p>
                    <a:p>
                      <a:pPr algn="ctr">
                        <a:lnSpc>
                          <a:spcPct val="107000"/>
                        </a:lnSpc>
                        <a:spcAft>
                          <a:spcPts val="800"/>
                        </a:spcAft>
                        <a:tabLst>
                          <a:tab pos="713740" algn="l"/>
                        </a:tabLst>
                      </a:pPr>
                      <a:r>
                        <a:rPr lang="en-IN" sz="1400" b="1" kern="100" dirty="0">
                          <a:solidFill>
                            <a:srgbClr val="000000"/>
                          </a:solidFill>
                          <a:effectLst/>
                          <a:latin typeface="Times New Roman" panose="02020603050405020304" pitchFamily="18" charset="0"/>
                          <a:cs typeface="Times New Roman" panose="02020603050405020304" pitchFamily="18" charset="0"/>
                        </a:rPr>
                        <a:t>MAR 2018</a:t>
                      </a:r>
                      <a:endParaRPr lang="en-IN" sz="1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cs typeface="Times New Roman" panose="02020603050405020304" pitchFamily="18" charset="0"/>
                        </a:rPr>
                        <a:t>W.-J. Cho, H.-J. Kim, </a:t>
                      </a:r>
                    </a:p>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cs typeface="Times New Roman" panose="02020603050405020304" pitchFamily="18" charset="0"/>
                        </a:rPr>
                        <a:t>D.-H. Jung, D.-W. Kim,</a:t>
                      </a:r>
                    </a:p>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cs typeface="Times New Roman" panose="02020603050405020304" pitchFamily="18" charset="0"/>
                        </a:rPr>
                        <a:t>T. I. Ahn, and J.- E. Son</a:t>
                      </a:r>
                      <a:endPar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US" sz="1600" b="0" kern="100" dirty="0">
                          <a:solidFill>
                            <a:srgbClr val="000000"/>
                          </a:solidFill>
                          <a:effectLst/>
                          <a:latin typeface="Times New Roman" panose="02020603050405020304" pitchFamily="18" charset="0"/>
                          <a:cs typeface="Times New Roman" panose="02020603050405020304" pitchFamily="18" charset="0"/>
                        </a:rPr>
                        <a:t>On-site ion monitoring system for precision hydroponic nutrient management</a:t>
                      </a:r>
                      <a:endPar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US" sz="1400" b="0" kern="100" dirty="0">
                          <a:solidFill>
                            <a:srgbClr val="000000"/>
                          </a:solidFill>
                          <a:effectLst/>
                          <a:latin typeface="Times New Roman" panose="02020603050405020304" pitchFamily="18" charset="0"/>
                          <a:cs typeface="Times New Roman" panose="02020603050405020304" pitchFamily="18" charset="0"/>
                        </a:rPr>
                        <a:t>The purpose of the system is to enable farmers to manage the nutrient content of recycled solutions by rapidly detecting imbalances in nutrient ratios.</a:t>
                      </a:r>
                      <a:endParaRPr lang="en-IN" sz="14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480764567"/>
                  </a:ext>
                </a:extLst>
              </a:tr>
              <a:tr h="1260426">
                <a:tc>
                  <a:txBody>
                    <a:bodyPr/>
                    <a:lstStyle/>
                    <a:p>
                      <a:pPr algn="ctr">
                        <a:lnSpc>
                          <a:spcPct val="107000"/>
                        </a:lnSpc>
                        <a:spcAft>
                          <a:spcPts val="800"/>
                        </a:spcAft>
                        <a:tabLst>
                          <a:tab pos="713740" algn="l"/>
                        </a:tabLst>
                      </a:pPr>
                      <a:endParaRPr lang="en-IN" sz="1400" b="1" kern="100" dirty="0">
                        <a:solidFill>
                          <a:srgbClr val="000000"/>
                        </a:solidFill>
                        <a:effectLst/>
                        <a:latin typeface="Times New Roman" panose="02020603050405020304" pitchFamily="18" charset="0"/>
                        <a:cs typeface="Times New Roman" panose="02020603050405020304" pitchFamily="18" charset="0"/>
                      </a:endParaRPr>
                    </a:p>
                    <a:p>
                      <a:pPr algn="ctr">
                        <a:lnSpc>
                          <a:spcPct val="107000"/>
                        </a:lnSpc>
                        <a:spcAft>
                          <a:spcPts val="800"/>
                        </a:spcAft>
                        <a:tabLst>
                          <a:tab pos="713740" algn="l"/>
                        </a:tabLst>
                      </a:pPr>
                      <a:r>
                        <a:rPr lang="en-IN" sz="1400" b="1" kern="100" dirty="0">
                          <a:solidFill>
                            <a:srgbClr val="000000"/>
                          </a:solidFill>
                          <a:effectLst/>
                          <a:latin typeface="Times New Roman" panose="02020603050405020304" pitchFamily="18" charset="0"/>
                          <a:cs typeface="Times New Roman" panose="02020603050405020304" pitchFamily="18" charset="0"/>
                        </a:rPr>
                        <a:t>APR 2018</a:t>
                      </a:r>
                      <a:endParaRPr lang="en-IN" sz="1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cs typeface="Times New Roman" panose="02020603050405020304" pitchFamily="18" charset="0"/>
                        </a:rPr>
                        <a:t>C. Cambra, S. Sendra, </a:t>
                      </a:r>
                    </a:p>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cs typeface="Times New Roman" panose="02020603050405020304" pitchFamily="18" charset="0"/>
                        </a:rPr>
                        <a:t>J Lloret, R. Lacuesta</a:t>
                      </a:r>
                      <a:endPar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US" sz="1600" b="0" kern="100" dirty="0">
                          <a:solidFill>
                            <a:srgbClr val="000000"/>
                          </a:solidFill>
                          <a:effectLst/>
                          <a:latin typeface="Times New Roman" panose="02020603050405020304" pitchFamily="18" charset="0"/>
                          <a:cs typeface="Times New Roman" panose="02020603050405020304" pitchFamily="18" charset="0"/>
                        </a:rPr>
                        <a:t>Smart system for bicarbonate control in irrigation for hydroponic precision farming</a:t>
                      </a:r>
                      <a:endPar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US" sz="1400" b="0" kern="100" dirty="0">
                          <a:solidFill>
                            <a:srgbClr val="000000"/>
                          </a:solidFill>
                          <a:effectLst/>
                          <a:latin typeface="Times New Roman" panose="02020603050405020304" pitchFamily="18" charset="0"/>
                          <a:cs typeface="Times New Roman" panose="02020603050405020304" pitchFamily="18" charset="0"/>
                        </a:rPr>
                        <a:t>The system uses low-cost sensors and micropumps to detect and adjust imbalances in pH levels of nutrient solutions used in hydroponic agriculture.</a:t>
                      </a:r>
                      <a:endParaRPr lang="en-IN" sz="14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32717109"/>
                  </a:ext>
                </a:extLst>
              </a:tr>
            </a:tbl>
          </a:graphicData>
        </a:graphic>
      </p:graphicFrame>
      <p:sp>
        <p:nvSpPr>
          <p:cNvPr id="5" name="TextBox 4">
            <a:extLst>
              <a:ext uri="{FF2B5EF4-FFF2-40B4-BE49-F238E27FC236}">
                <a16:creationId xmlns:a16="http://schemas.microsoft.com/office/drawing/2014/main" id="{68ED22C6-088F-9ABB-306A-0D2CBF6981A4}"/>
              </a:ext>
            </a:extLst>
          </p:cNvPr>
          <p:cNvSpPr txBox="1"/>
          <p:nvPr/>
        </p:nvSpPr>
        <p:spPr>
          <a:xfrm>
            <a:off x="0" y="0"/>
            <a:ext cx="6802016"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3462988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5652A152-EB23-058E-C644-A4BCCD9F5258}"/>
              </a:ext>
            </a:extLst>
          </p:cNvPr>
          <p:cNvGraphicFramePr>
            <a:graphicFrameLocks noGrp="1"/>
          </p:cNvGraphicFramePr>
          <p:nvPr>
            <p:extLst>
              <p:ext uri="{D42A27DB-BD31-4B8C-83A1-F6EECF244321}">
                <p14:modId xmlns:p14="http://schemas.microsoft.com/office/powerpoint/2010/main" val="2021512774"/>
              </p:ext>
            </p:extLst>
          </p:nvPr>
        </p:nvGraphicFramePr>
        <p:xfrm>
          <a:off x="1062134" y="466531"/>
          <a:ext cx="10067732" cy="6062091"/>
        </p:xfrm>
        <a:graphic>
          <a:graphicData uri="http://schemas.openxmlformats.org/drawingml/2006/table">
            <a:tbl>
              <a:tblPr firstRow="1" bandRow="1">
                <a:tableStyleId>{D7AC3CCA-C797-4891-BE02-D94E43425B78}</a:tableStyleId>
              </a:tblPr>
              <a:tblGrid>
                <a:gridCol w="2516933">
                  <a:extLst>
                    <a:ext uri="{9D8B030D-6E8A-4147-A177-3AD203B41FA5}">
                      <a16:colId xmlns:a16="http://schemas.microsoft.com/office/drawing/2014/main" val="3109569246"/>
                    </a:ext>
                  </a:extLst>
                </a:gridCol>
                <a:gridCol w="2355202">
                  <a:extLst>
                    <a:ext uri="{9D8B030D-6E8A-4147-A177-3AD203B41FA5}">
                      <a16:colId xmlns:a16="http://schemas.microsoft.com/office/drawing/2014/main" val="2513779161"/>
                    </a:ext>
                  </a:extLst>
                </a:gridCol>
                <a:gridCol w="2351315">
                  <a:extLst>
                    <a:ext uri="{9D8B030D-6E8A-4147-A177-3AD203B41FA5}">
                      <a16:colId xmlns:a16="http://schemas.microsoft.com/office/drawing/2014/main" val="3696030845"/>
                    </a:ext>
                  </a:extLst>
                </a:gridCol>
                <a:gridCol w="2844282">
                  <a:extLst>
                    <a:ext uri="{9D8B030D-6E8A-4147-A177-3AD203B41FA5}">
                      <a16:colId xmlns:a16="http://schemas.microsoft.com/office/drawing/2014/main" val="517076593"/>
                    </a:ext>
                  </a:extLst>
                </a:gridCol>
              </a:tblGrid>
              <a:tr h="1474237">
                <a:tc>
                  <a:txBody>
                    <a:bodyPr/>
                    <a:lstStyle/>
                    <a:p>
                      <a:pPr algn="ctr">
                        <a:lnSpc>
                          <a:spcPct val="107000"/>
                        </a:lnSpc>
                        <a:spcAft>
                          <a:spcPts val="800"/>
                        </a:spcAft>
                        <a:tabLst>
                          <a:tab pos="713740" algn="l"/>
                        </a:tabLst>
                      </a:pPr>
                      <a:endParaRPr lang="en-IN"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tabLst>
                          <a:tab pos="713740" algn="l"/>
                        </a:tabLst>
                      </a:pPr>
                      <a:endParaRPr lang="en-IN" sz="11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tabLst>
                          <a:tab pos="713740" algn="l"/>
                        </a:tabLst>
                      </a:pPr>
                      <a:r>
                        <a:rPr lang="en-IN" sz="16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OCT 2018</a:t>
                      </a:r>
                      <a:endPar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 Vidhya </a:t>
                      </a:r>
                    </a:p>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a:t>
                      </a:r>
                    </a:p>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 Valarmathi</a:t>
                      </a:r>
                    </a:p>
                  </a:txBody>
                  <a:tcPr/>
                </a:tc>
                <a:tc>
                  <a:txBody>
                    <a:bodyPr/>
                    <a:lstStyle/>
                    <a:p>
                      <a:pPr>
                        <a:lnSpc>
                          <a:spcPct val="107000"/>
                        </a:lnSpc>
                        <a:spcAft>
                          <a:spcPts val="800"/>
                        </a:spcAft>
                        <a:tabLst>
                          <a:tab pos="713740" algn="l"/>
                        </a:tabLst>
                      </a:pPr>
                      <a:r>
                        <a:rPr lang="en-US"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Survey on automatic monitoring of</a:t>
                      </a:r>
                      <a:r>
                        <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hydroponics farms using IoT</a:t>
                      </a:r>
                      <a:endPar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US"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paper aims to identify existing technologies and methods used for automated monitoring of hydroponic farms using IoT.</a:t>
                      </a:r>
                      <a:endPar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353658433"/>
                  </a:ext>
                </a:extLst>
              </a:tr>
              <a:tr h="1474237">
                <a:tc>
                  <a:txBody>
                    <a:bodyPr/>
                    <a:lstStyle/>
                    <a:p>
                      <a:pPr algn="ctr">
                        <a:lnSpc>
                          <a:spcPct val="107000"/>
                        </a:lnSpc>
                        <a:spcAft>
                          <a:spcPts val="800"/>
                        </a:spcAft>
                        <a:tabLst>
                          <a:tab pos="713740" algn="l"/>
                        </a:tabLst>
                      </a:pPr>
                      <a:endPar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tabLst>
                          <a:tab pos="713740" algn="l"/>
                        </a:tabLst>
                      </a:pPr>
                      <a:r>
                        <a:rPr lang="en-IN" sz="1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2019</a:t>
                      </a:r>
                      <a:endPar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tab pos="713740" algn="l"/>
                        </a:tabLst>
                        <a:defRPr/>
                      </a:pPr>
                      <a:r>
                        <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 Ampant</a:t>
                      </a:r>
                    </a:p>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 Kularbphettong</a:t>
                      </a:r>
                    </a:p>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 Kongrodj</a:t>
                      </a:r>
                    </a:p>
                  </a:txBody>
                  <a:tcPr/>
                </a:tc>
                <a:tc>
                  <a:txBody>
                    <a:bodyPr/>
                    <a:lstStyle/>
                    <a:p>
                      <a:pPr>
                        <a:lnSpc>
                          <a:spcPct val="107000"/>
                        </a:lnSpc>
                        <a:spcAft>
                          <a:spcPts val="800"/>
                        </a:spcAft>
                        <a:tabLst>
                          <a:tab pos="713740" algn="l"/>
                        </a:tabLst>
                      </a:pPr>
                      <a:r>
                        <a:rPr lang="en-US"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 automated hydroponics system based on mobile application</a:t>
                      </a:r>
                      <a:endPar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study highlights the benefits of the automated hydroponic system and identifies two parts: automatic and manual..</a:t>
                      </a:r>
                      <a:endPar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2936604"/>
                  </a:ext>
                </a:extLst>
              </a:tr>
              <a:tr h="1474237">
                <a:tc>
                  <a:txBody>
                    <a:bodyPr/>
                    <a:lstStyle/>
                    <a:p>
                      <a:pPr algn="ctr">
                        <a:lnSpc>
                          <a:spcPct val="107000"/>
                        </a:lnSpc>
                        <a:spcAft>
                          <a:spcPts val="800"/>
                        </a:spcAft>
                        <a:tabLst>
                          <a:tab pos="713740" algn="l"/>
                        </a:tabLst>
                      </a:pPr>
                      <a:endParaRPr lang="en-IN" sz="16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tabLst>
                          <a:tab pos="713740" algn="l"/>
                        </a:tabLst>
                      </a:pPr>
                      <a:r>
                        <a:rPr lang="en-IN" sz="16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JUN 2020</a:t>
                      </a:r>
                      <a:endPar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 S. N. A. R. Aris, K. I. B. Mohammad, L. Safiyahbintisyafie, F. H. Bintiazimi, and S. B. Aw</a:t>
                      </a:r>
                    </a:p>
                  </a:txBody>
                  <a:tcPr/>
                </a:tc>
                <a:tc>
                  <a:txBody>
                    <a:bodyPr/>
                    <a:lstStyle/>
                    <a:p>
                      <a:pPr>
                        <a:lnSpc>
                          <a:spcPct val="107000"/>
                        </a:lnSpc>
                        <a:spcAft>
                          <a:spcPts val="800"/>
                        </a:spcAft>
                        <a:tabLst>
                          <a:tab pos="713740" algn="l"/>
                        </a:tabLst>
                      </a:pPr>
                      <a:r>
                        <a:rPr lang="en-US"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Front-end development of nutrient film technique for hydroponic plant with IoT monitoring system</a:t>
                      </a:r>
                      <a:endPar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a:lnSpc>
                          <a:spcPct val="107000"/>
                        </a:lnSpc>
                        <a:spcAft>
                          <a:spcPts val="800"/>
                        </a:spcAft>
                        <a:tabLst>
                          <a:tab pos="713740" algn="l"/>
                        </a:tabLst>
                      </a:pPr>
                      <a:r>
                        <a:rPr lang="en-US" sz="1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developed system offers real-time monitoring and control of various parameters such as flow rate, temperature, EC and pH values and can be viewed remotely via smartphone or desktop computer.</a:t>
                      </a:r>
                      <a:endParaRPr lang="en-IN" sz="1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642289666"/>
                  </a:ext>
                </a:extLst>
              </a:tr>
              <a:tr h="1474237">
                <a:tc>
                  <a:txBody>
                    <a:bodyPr/>
                    <a:lstStyle/>
                    <a:p>
                      <a:pPr>
                        <a:lnSpc>
                          <a:spcPct val="107000"/>
                        </a:lnSpc>
                        <a:spcAft>
                          <a:spcPts val="800"/>
                        </a:spcAft>
                        <a:tabLst>
                          <a:tab pos="713740" algn="l"/>
                        </a:tabLst>
                      </a:pPr>
                      <a:endParaRPr lang="en-IN" sz="16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tabLst>
                          <a:tab pos="713740" algn="l"/>
                        </a:tabLst>
                      </a:pPr>
                      <a:r>
                        <a:rPr lang="en-IN" sz="16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OCT 2020</a:t>
                      </a:r>
                    </a:p>
                  </a:txBody>
                  <a:tcPr/>
                </a:tc>
                <a:tc>
                  <a:txBody>
                    <a:bodyPr/>
                    <a:lstStyle/>
                    <a:p>
                      <a:pPr>
                        <a:lnSpc>
                          <a:spcPct val="107000"/>
                        </a:lnSpc>
                        <a:spcAft>
                          <a:spcPts val="800"/>
                        </a:spcAft>
                        <a:tabLst>
                          <a:tab pos="713740" algn="l"/>
                        </a:tabLst>
                      </a:pPr>
                      <a:r>
                        <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 E. H. Chowdhury, A. Khandakar, S. Ahmed, J. Hamdalla, F. Haque, M. B. I. Reaz, A. Al Shafei, and N. Al-Emadi</a:t>
                      </a:r>
                    </a:p>
                  </a:txBody>
                  <a:tcPr/>
                </a:tc>
                <a:tc>
                  <a:txBody>
                    <a:bodyPr/>
                    <a:lstStyle/>
                    <a:p>
                      <a:pPr>
                        <a:lnSpc>
                          <a:spcPct val="107000"/>
                        </a:lnSpc>
                        <a:spcAft>
                          <a:spcPts val="800"/>
                        </a:spcAft>
                        <a:tabLst>
                          <a:tab pos="713740" algn="l"/>
                        </a:tabLst>
                      </a:pPr>
                      <a:r>
                        <a:rPr lang="en-US"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Design, Construction and Testing of IoT Based</a:t>
                      </a:r>
                      <a:r>
                        <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Automated Indoor Vertical Hydroponics Farming</a:t>
                      </a:r>
                      <a:r>
                        <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Test-Bed in Qatar</a:t>
                      </a:r>
                      <a:endParaRPr lang="en-IN" sz="1600" b="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tab pos="713740" algn="l"/>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The low-cost automated vertical hydroponic system is designed to be integrated into a small indoor space</a:t>
                      </a:r>
                      <a:r>
                        <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11831767"/>
                  </a:ext>
                </a:extLst>
              </a:tr>
            </a:tbl>
          </a:graphicData>
        </a:graphic>
      </p:graphicFrame>
      <p:sp>
        <p:nvSpPr>
          <p:cNvPr id="4" name="TextBox 3">
            <a:extLst>
              <a:ext uri="{FF2B5EF4-FFF2-40B4-BE49-F238E27FC236}">
                <a16:creationId xmlns:a16="http://schemas.microsoft.com/office/drawing/2014/main" id="{A008C8A1-BF89-EA23-08D8-F99460BFE393}"/>
              </a:ext>
            </a:extLst>
          </p:cNvPr>
          <p:cNvSpPr txBox="1"/>
          <p:nvPr/>
        </p:nvSpPr>
        <p:spPr>
          <a:xfrm>
            <a:off x="0" y="46341"/>
            <a:ext cx="6588966"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1600389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C7E0-1E87-A73A-3C69-777EA08DD56A}"/>
              </a:ext>
            </a:extLst>
          </p:cNvPr>
          <p:cNvSpPr>
            <a:spLocks noGrp="1"/>
          </p:cNvSpPr>
          <p:nvPr>
            <p:ph type="title"/>
          </p:nvPr>
        </p:nvSpPr>
        <p:spPr>
          <a:xfrm>
            <a:off x="913773" y="332085"/>
            <a:ext cx="10364451" cy="1596177"/>
          </a:xfrm>
        </p:spPr>
        <p:txBody>
          <a:bodyPr>
            <a:normAutofit/>
          </a:bodyPr>
          <a:lstStyle/>
          <a:p>
            <a:pPr algn="ctr"/>
            <a:r>
              <a:rPr lang="en-US" sz="3200" u="sng" dirty="0">
                <a:latin typeface="Times New Roman" panose="02020603050405020304" pitchFamily="18" charset="0"/>
                <a:cs typeface="Times New Roman" panose="02020603050405020304" pitchFamily="18" charset="0"/>
              </a:rPr>
              <a:t>Problem Statement</a:t>
            </a:r>
            <a:endParaRPr lang="en-IN" sz="3200" dirty="0"/>
          </a:p>
        </p:txBody>
      </p:sp>
      <p:sp>
        <p:nvSpPr>
          <p:cNvPr id="3" name="Content Placeholder 2">
            <a:extLst>
              <a:ext uri="{FF2B5EF4-FFF2-40B4-BE49-F238E27FC236}">
                <a16:creationId xmlns:a16="http://schemas.microsoft.com/office/drawing/2014/main" id="{B5A24C99-D050-CF31-8036-8E56D3968F12}"/>
              </a:ext>
            </a:extLst>
          </p:cNvPr>
          <p:cNvSpPr>
            <a:spLocks noGrp="1"/>
          </p:cNvSpPr>
          <p:nvPr>
            <p:ph idx="1"/>
          </p:nvPr>
        </p:nvSpPr>
        <p:spPr>
          <a:xfrm>
            <a:off x="1401924" y="1928262"/>
            <a:ext cx="9388151" cy="4351338"/>
          </a:xfrm>
        </p:spPr>
        <p:txBody>
          <a:bodyPr>
            <a:normAutofit/>
          </a:bodyPr>
          <a:lstStyle/>
          <a:p>
            <a:pPr algn="just">
              <a:lnSpc>
                <a:spcPct val="150000"/>
              </a:lnSpc>
              <a:buSzPct val="150000"/>
              <a:buFont typeface="Times New Roman" panose="02020603050405020304" pitchFamily="18" charset="0"/>
              <a:buChar char="‣"/>
            </a:pPr>
            <a:r>
              <a:rPr lang="en-US" sz="2400" cap="none" dirty="0">
                <a:latin typeface="Times New Roman" panose="02020603050405020304" pitchFamily="18" charset="0"/>
                <a:cs typeface="Times New Roman" panose="02020603050405020304" pitchFamily="18" charset="0"/>
              </a:rPr>
              <a:t>By past research, it has been found that the need for manual checks to deliver essential nutrients is extensive, and that the system used for communication within hydroponic farms is inappropriate for remote communication.</a:t>
            </a:r>
            <a:endParaRPr lang="en-IN" sz="2400" cap="none"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39C4520-43B6-9492-4941-1A8F1BC7F493}"/>
              </a:ext>
            </a:extLst>
          </p:cNvPr>
          <p:cNvSpPr txBox="1"/>
          <p:nvPr/>
        </p:nvSpPr>
        <p:spPr>
          <a:xfrm>
            <a:off x="0" y="-6469"/>
            <a:ext cx="6672887"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402687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C71C-D4EC-CE42-7A51-3A348BFD0B96}"/>
              </a:ext>
            </a:extLst>
          </p:cNvPr>
          <p:cNvSpPr>
            <a:spLocks noGrp="1"/>
          </p:cNvSpPr>
          <p:nvPr>
            <p:ph type="title"/>
          </p:nvPr>
        </p:nvSpPr>
        <p:spPr>
          <a:xfrm>
            <a:off x="829800" y="77341"/>
            <a:ext cx="10364451" cy="1596177"/>
          </a:xfrm>
        </p:spPr>
        <p:txBody>
          <a:bodyPr>
            <a:normAutofit/>
          </a:bodyPr>
          <a:lstStyle/>
          <a:p>
            <a:pPr algn="ctr"/>
            <a:r>
              <a:rPr lang="en-US" sz="3200" u="sng" dirty="0">
                <a:latin typeface="Times New Roman" panose="02020603050405020304" pitchFamily="18" charset="0"/>
                <a:cs typeface="Times New Roman" panose="02020603050405020304" pitchFamily="18" charset="0"/>
              </a:rPr>
              <a:t>Objectives</a:t>
            </a:r>
            <a:endParaRPr lang="en-IN" sz="3200" dirty="0"/>
          </a:p>
        </p:txBody>
      </p:sp>
      <p:sp>
        <p:nvSpPr>
          <p:cNvPr id="3" name="Content Placeholder 2">
            <a:extLst>
              <a:ext uri="{FF2B5EF4-FFF2-40B4-BE49-F238E27FC236}">
                <a16:creationId xmlns:a16="http://schemas.microsoft.com/office/drawing/2014/main" id="{51B1CAF3-05AA-18A1-9BCD-278958AB192E}"/>
              </a:ext>
            </a:extLst>
          </p:cNvPr>
          <p:cNvSpPr>
            <a:spLocks noGrp="1"/>
          </p:cNvSpPr>
          <p:nvPr>
            <p:ph idx="1"/>
          </p:nvPr>
        </p:nvSpPr>
        <p:spPr>
          <a:xfrm>
            <a:off x="997749" y="1411952"/>
            <a:ext cx="10068357" cy="4351338"/>
          </a:xfrm>
        </p:spPr>
        <p:txBody>
          <a:bodyPr>
            <a:noAutofit/>
          </a:bodyPr>
          <a:lstStyle/>
          <a:p>
            <a:pPr algn="just">
              <a:lnSpc>
                <a:spcPct val="100000"/>
              </a:lnSpc>
              <a:buSzPct val="150000"/>
              <a:buFont typeface="Times New Roman" panose="02020603050405020304" pitchFamily="18" charset="0"/>
              <a:buChar char="‣"/>
            </a:pPr>
            <a:r>
              <a:rPr lang="en-US" sz="2400" cap="none" dirty="0">
                <a:latin typeface="Times New Roman" panose="02020603050405020304" pitchFamily="18" charset="0"/>
                <a:cs typeface="Times New Roman" panose="02020603050405020304" pitchFamily="18" charset="0"/>
              </a:rPr>
              <a:t>To address these challenges, the proposed solution involves using a micropump to deliver essential nutrients automatically if the nutrient level is low. This can greatly reduce the need for manual checking and ensure optimal nutrient levels for the plants.</a:t>
            </a:r>
          </a:p>
          <a:p>
            <a:pPr algn="just">
              <a:lnSpc>
                <a:spcPct val="100000"/>
              </a:lnSpc>
              <a:buSzPct val="150000"/>
              <a:buFont typeface="Times New Roman" panose="02020603050405020304" pitchFamily="18" charset="0"/>
              <a:buChar char="‣"/>
            </a:pPr>
            <a:r>
              <a:rPr lang="en-US" sz="2400" cap="none" dirty="0">
                <a:latin typeface="Times New Roman" panose="02020603050405020304" pitchFamily="18" charset="0"/>
                <a:cs typeface="Times New Roman" panose="02020603050405020304" pitchFamily="18" charset="0"/>
              </a:rPr>
              <a:t>Additionally, Blynk cloud is used for remote communication, which can enable the farmer to monitor and control the system from a remote location. This can greatly improve the efficiency of the system and reduce the workload of the farmer.</a:t>
            </a:r>
            <a:endParaRPr lang="en-IN" sz="2400" cap="none"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EA2E47C-1FF4-814A-EC26-7505A8969C0A}"/>
              </a:ext>
            </a:extLst>
          </p:cNvPr>
          <p:cNvSpPr txBox="1"/>
          <p:nvPr/>
        </p:nvSpPr>
        <p:spPr>
          <a:xfrm>
            <a:off x="-1555" y="0"/>
            <a:ext cx="6514321"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2548242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C0731E6-549C-2369-16CA-C917B2ADAB0F}"/>
              </a:ext>
            </a:extLst>
          </p:cNvPr>
          <p:cNvSpPr/>
          <p:nvPr/>
        </p:nvSpPr>
        <p:spPr>
          <a:xfrm>
            <a:off x="5152442" y="1462644"/>
            <a:ext cx="1856792" cy="86774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2ED7AA3-D543-48B8-5DAD-A6C6B3C16D39}"/>
              </a:ext>
            </a:extLst>
          </p:cNvPr>
          <p:cNvSpPr/>
          <p:nvPr/>
        </p:nvSpPr>
        <p:spPr>
          <a:xfrm>
            <a:off x="5167605" y="5236222"/>
            <a:ext cx="1856792" cy="86774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C3D39A43-EA55-B1C7-E146-1A84D24B1E1C}"/>
              </a:ext>
            </a:extLst>
          </p:cNvPr>
          <p:cNvSpPr/>
          <p:nvPr/>
        </p:nvSpPr>
        <p:spPr>
          <a:xfrm>
            <a:off x="2602074" y="5258771"/>
            <a:ext cx="1856792" cy="86774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D568B07-67F6-2A27-8C7C-435435FB5E3D}"/>
              </a:ext>
            </a:extLst>
          </p:cNvPr>
          <p:cNvSpPr/>
          <p:nvPr/>
        </p:nvSpPr>
        <p:spPr>
          <a:xfrm>
            <a:off x="7998277" y="3344018"/>
            <a:ext cx="2138267" cy="86774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0DD2FB38-4D25-E604-6B59-AA2EFFF15BB5}"/>
              </a:ext>
            </a:extLst>
          </p:cNvPr>
          <p:cNvSpPr/>
          <p:nvPr/>
        </p:nvSpPr>
        <p:spPr>
          <a:xfrm>
            <a:off x="4874080" y="3349431"/>
            <a:ext cx="2443840" cy="86774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50ED7DF8-D29A-914B-7213-2ED45B43067C}"/>
              </a:ext>
            </a:extLst>
          </p:cNvPr>
          <p:cNvSpPr/>
          <p:nvPr/>
        </p:nvSpPr>
        <p:spPr>
          <a:xfrm>
            <a:off x="1515059" y="3373865"/>
            <a:ext cx="2411962" cy="86774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6C9779A3-9327-F7CF-9943-FD0E899EF818}"/>
              </a:ext>
            </a:extLst>
          </p:cNvPr>
          <p:cNvSpPr/>
          <p:nvPr/>
        </p:nvSpPr>
        <p:spPr>
          <a:xfrm>
            <a:off x="7702810" y="5236222"/>
            <a:ext cx="1856792" cy="86774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FA3D8B82-84F5-3775-CF6D-6BA1BE357C7B}"/>
              </a:ext>
            </a:extLst>
          </p:cNvPr>
          <p:cNvSpPr txBox="1"/>
          <p:nvPr/>
        </p:nvSpPr>
        <p:spPr>
          <a:xfrm>
            <a:off x="4772220" y="380762"/>
            <a:ext cx="2605573" cy="584775"/>
          </a:xfrm>
          <a:prstGeom prst="rect">
            <a:avLst/>
          </a:prstGeom>
          <a:noFill/>
        </p:spPr>
        <p:txBody>
          <a:bodyPr wrap="square">
            <a:spAutoFit/>
          </a:bodyPr>
          <a:lstStyle/>
          <a:p>
            <a:r>
              <a:rPr lang="en-US" sz="3200" u="sng" dirty="0">
                <a:latin typeface="Times New Roman" panose="02020603050405020304" pitchFamily="18" charset="0"/>
                <a:cs typeface="Times New Roman" panose="02020603050405020304" pitchFamily="18" charset="0"/>
              </a:rPr>
              <a:t>Methodology</a:t>
            </a:r>
            <a:endParaRPr lang="en-IN" sz="3200" dirty="0"/>
          </a:p>
        </p:txBody>
      </p:sp>
      <p:sp>
        <p:nvSpPr>
          <p:cNvPr id="15" name="TextBox 14">
            <a:extLst>
              <a:ext uri="{FF2B5EF4-FFF2-40B4-BE49-F238E27FC236}">
                <a16:creationId xmlns:a16="http://schemas.microsoft.com/office/drawing/2014/main" id="{54D47DFC-4631-DDD0-57D5-7309E58E6EC9}"/>
              </a:ext>
            </a:extLst>
          </p:cNvPr>
          <p:cNvSpPr txBox="1"/>
          <p:nvPr/>
        </p:nvSpPr>
        <p:spPr>
          <a:xfrm>
            <a:off x="5167605" y="1681877"/>
            <a:ext cx="1841629" cy="369332"/>
          </a:xfrm>
          <a:prstGeom prst="rect">
            <a:avLst/>
          </a:prstGeom>
          <a:solidFill>
            <a:schemeClr val="bg1"/>
          </a:solidFill>
          <a:ln w="38100">
            <a:noFill/>
          </a:ln>
        </p:spPr>
        <p:txBody>
          <a:bodyPr wrap="square" rtlCol="0">
            <a:spAutoFit/>
          </a:bodyPr>
          <a:lstStyle/>
          <a:p>
            <a:r>
              <a:rPr lang="en-IN" dirty="0">
                <a:latin typeface="Times New Roman" panose="02020603050405020304" pitchFamily="18" charset="0"/>
                <a:cs typeface="Times New Roman" panose="02020603050405020304" pitchFamily="18" charset="0"/>
              </a:rPr>
              <a:t>BLYNK CLOUD</a:t>
            </a:r>
          </a:p>
        </p:txBody>
      </p:sp>
      <p:sp>
        <p:nvSpPr>
          <p:cNvPr id="16" name="TextBox 15">
            <a:extLst>
              <a:ext uri="{FF2B5EF4-FFF2-40B4-BE49-F238E27FC236}">
                <a16:creationId xmlns:a16="http://schemas.microsoft.com/office/drawing/2014/main" id="{A336E76A-E123-B303-29BE-1681216A3D9E}"/>
              </a:ext>
            </a:extLst>
          </p:cNvPr>
          <p:cNvSpPr txBox="1"/>
          <p:nvPr/>
        </p:nvSpPr>
        <p:spPr>
          <a:xfrm>
            <a:off x="1601949" y="3494655"/>
            <a:ext cx="2238182" cy="584775"/>
          </a:xfrm>
          <a:prstGeom prst="rect">
            <a:avLst/>
          </a:prstGeom>
          <a:solidFill>
            <a:schemeClr val="bg1"/>
          </a:solidFill>
          <a:ln w="38100">
            <a:noFill/>
          </a:ln>
        </p:spPr>
        <p:txBody>
          <a:bodyPr wrap="square" rtlCol="0">
            <a:spAutoFit/>
          </a:bodyPr>
          <a:lstStyle/>
          <a:p>
            <a:r>
              <a:rPr lang="en-IN" sz="1600" dirty="0">
                <a:latin typeface="Times New Roman" panose="02020603050405020304" pitchFamily="18" charset="0"/>
                <a:cs typeface="Times New Roman" panose="02020603050405020304" pitchFamily="18" charset="0"/>
              </a:rPr>
              <a:t>Temperature, TDS and Ultrasonic sensors</a:t>
            </a:r>
          </a:p>
        </p:txBody>
      </p:sp>
      <p:sp>
        <p:nvSpPr>
          <p:cNvPr id="17" name="TextBox 16">
            <a:extLst>
              <a:ext uri="{FF2B5EF4-FFF2-40B4-BE49-F238E27FC236}">
                <a16:creationId xmlns:a16="http://schemas.microsoft.com/office/drawing/2014/main" id="{5EF0D5B5-6B1D-7E26-C2BD-FB7219107471}"/>
              </a:ext>
            </a:extLst>
          </p:cNvPr>
          <p:cNvSpPr txBox="1"/>
          <p:nvPr/>
        </p:nvSpPr>
        <p:spPr>
          <a:xfrm>
            <a:off x="5005874" y="3558659"/>
            <a:ext cx="2138266" cy="369332"/>
          </a:xfrm>
          <a:prstGeom prst="rect">
            <a:avLst/>
          </a:prstGeom>
          <a:solidFill>
            <a:schemeClr val="bg1"/>
          </a:solidFill>
          <a:ln w="38100">
            <a:noFill/>
          </a:ln>
        </p:spPr>
        <p:txBody>
          <a:bodyPr wrap="square" rtlCol="0">
            <a:spAutoFit/>
          </a:bodyPr>
          <a:lstStyle/>
          <a:p>
            <a:r>
              <a:rPr lang="en-IN" dirty="0">
                <a:latin typeface="Times New Roman" panose="02020603050405020304" pitchFamily="18" charset="0"/>
                <a:cs typeface="Times New Roman" panose="02020603050405020304" pitchFamily="18" charset="0"/>
              </a:rPr>
              <a:t>NodeMCU ESP8266</a:t>
            </a:r>
          </a:p>
        </p:txBody>
      </p:sp>
      <p:sp>
        <p:nvSpPr>
          <p:cNvPr id="18" name="TextBox 17">
            <a:extLst>
              <a:ext uri="{FF2B5EF4-FFF2-40B4-BE49-F238E27FC236}">
                <a16:creationId xmlns:a16="http://schemas.microsoft.com/office/drawing/2014/main" id="{536F7D7A-0C4E-5592-42D4-6B3EA8B9E80A}"/>
              </a:ext>
            </a:extLst>
          </p:cNvPr>
          <p:cNvSpPr txBox="1"/>
          <p:nvPr/>
        </p:nvSpPr>
        <p:spPr>
          <a:xfrm>
            <a:off x="8246316" y="3558659"/>
            <a:ext cx="1642188" cy="369332"/>
          </a:xfrm>
          <a:prstGeom prst="rect">
            <a:avLst/>
          </a:prstGeom>
          <a:solidFill>
            <a:schemeClr val="bg1"/>
          </a:solidFill>
          <a:ln w="38100">
            <a:noFill/>
          </a:ln>
        </p:spPr>
        <p:txBody>
          <a:bodyPr wrap="square" rtlCol="0">
            <a:spAutoFit/>
          </a:bodyPr>
          <a:lstStyle/>
          <a:p>
            <a:r>
              <a:rPr lang="en-IN" dirty="0">
                <a:latin typeface="Times New Roman" panose="02020603050405020304" pitchFamily="18" charset="0"/>
                <a:cs typeface="Times New Roman" panose="02020603050405020304" pitchFamily="18" charset="0"/>
              </a:rPr>
              <a:t>OLED Display</a:t>
            </a:r>
          </a:p>
        </p:txBody>
      </p:sp>
      <p:sp>
        <p:nvSpPr>
          <p:cNvPr id="19" name="TextBox 18">
            <a:extLst>
              <a:ext uri="{FF2B5EF4-FFF2-40B4-BE49-F238E27FC236}">
                <a16:creationId xmlns:a16="http://schemas.microsoft.com/office/drawing/2014/main" id="{F7141026-D37B-EE6A-255C-C76FF07823A5}"/>
              </a:ext>
            </a:extLst>
          </p:cNvPr>
          <p:cNvSpPr txBox="1"/>
          <p:nvPr/>
        </p:nvSpPr>
        <p:spPr>
          <a:xfrm>
            <a:off x="2765360" y="5468711"/>
            <a:ext cx="1530220" cy="369332"/>
          </a:xfrm>
          <a:prstGeom prst="rect">
            <a:avLst/>
          </a:prstGeom>
          <a:solidFill>
            <a:schemeClr val="bg1"/>
          </a:solidFill>
          <a:ln w="38100">
            <a:noFill/>
          </a:ln>
        </p:spPr>
        <p:txBody>
          <a:bodyPr wrap="square" rtlCol="0">
            <a:spAutoFit/>
          </a:bodyPr>
          <a:lstStyle/>
          <a:p>
            <a:r>
              <a:rPr lang="en-IN" dirty="0">
                <a:latin typeface="Times New Roman" panose="02020603050405020304" pitchFamily="18" charset="0"/>
                <a:cs typeface="Times New Roman" panose="02020603050405020304" pitchFamily="18" charset="0"/>
              </a:rPr>
              <a:t>Water Pump</a:t>
            </a:r>
          </a:p>
        </p:txBody>
      </p:sp>
      <p:sp>
        <p:nvSpPr>
          <p:cNvPr id="20" name="TextBox 19">
            <a:extLst>
              <a:ext uri="{FF2B5EF4-FFF2-40B4-BE49-F238E27FC236}">
                <a16:creationId xmlns:a16="http://schemas.microsoft.com/office/drawing/2014/main" id="{F949AB7D-FDF0-AC14-90A5-032E2473CDDE}"/>
              </a:ext>
            </a:extLst>
          </p:cNvPr>
          <p:cNvSpPr txBox="1"/>
          <p:nvPr/>
        </p:nvSpPr>
        <p:spPr>
          <a:xfrm>
            <a:off x="5513425" y="5484100"/>
            <a:ext cx="1419218" cy="338554"/>
          </a:xfrm>
          <a:prstGeom prst="rect">
            <a:avLst/>
          </a:prstGeom>
          <a:solidFill>
            <a:schemeClr val="bg1"/>
          </a:solidFill>
          <a:ln w="38100">
            <a:noFill/>
          </a:ln>
        </p:spPr>
        <p:txBody>
          <a:bodyPr wrap="square" rtlCol="0">
            <a:spAutoFit/>
          </a:bodyPr>
          <a:lstStyle/>
          <a:p>
            <a:r>
              <a:rPr lang="en-US" sz="1600" dirty="0">
                <a:latin typeface="Times New Roman" panose="02020603050405020304" pitchFamily="18" charset="0"/>
                <a:cs typeface="Times New Roman" panose="02020603050405020304" pitchFamily="18" charset="0"/>
              </a:rPr>
              <a:t>M</a:t>
            </a:r>
            <a:r>
              <a:rPr lang="en-IN" sz="1600" dirty="0">
                <a:latin typeface="Times New Roman" panose="02020603050405020304" pitchFamily="18" charset="0"/>
                <a:cs typeface="Times New Roman" panose="02020603050405020304" pitchFamily="18" charset="0"/>
              </a:rPr>
              <a:t>icropump</a:t>
            </a:r>
          </a:p>
        </p:txBody>
      </p:sp>
      <p:sp>
        <p:nvSpPr>
          <p:cNvPr id="21" name="TextBox 20">
            <a:extLst>
              <a:ext uri="{FF2B5EF4-FFF2-40B4-BE49-F238E27FC236}">
                <a16:creationId xmlns:a16="http://schemas.microsoft.com/office/drawing/2014/main" id="{9214107B-8E62-99BB-031A-7D2A40238275}"/>
              </a:ext>
            </a:extLst>
          </p:cNvPr>
          <p:cNvSpPr txBox="1"/>
          <p:nvPr/>
        </p:nvSpPr>
        <p:spPr>
          <a:xfrm>
            <a:off x="7998277" y="5468713"/>
            <a:ext cx="1398041" cy="369332"/>
          </a:xfrm>
          <a:prstGeom prst="rect">
            <a:avLst/>
          </a:prstGeom>
          <a:solidFill>
            <a:schemeClr val="bg1"/>
          </a:solidFill>
          <a:ln w="38100">
            <a:noFill/>
          </a:ln>
        </p:spPr>
        <p:txBody>
          <a:bodyPr wrap="square" rtlCol="0">
            <a:spAutoFit/>
          </a:bodyPr>
          <a:lstStyle/>
          <a:p>
            <a:r>
              <a:rPr lang="en-IN" dirty="0">
                <a:latin typeface="Times New Roman" panose="02020603050405020304" pitchFamily="18" charset="0"/>
                <a:cs typeface="Times New Roman" panose="02020603050405020304" pitchFamily="18" charset="0"/>
              </a:rPr>
              <a:t>LED Lights</a:t>
            </a:r>
          </a:p>
        </p:txBody>
      </p:sp>
      <p:cxnSp>
        <p:nvCxnSpPr>
          <p:cNvPr id="36" name="Straight Arrow Connector 35">
            <a:extLst>
              <a:ext uri="{FF2B5EF4-FFF2-40B4-BE49-F238E27FC236}">
                <a16:creationId xmlns:a16="http://schemas.microsoft.com/office/drawing/2014/main" id="{566AB841-57C9-2949-E603-9708D90D668F}"/>
              </a:ext>
            </a:extLst>
          </p:cNvPr>
          <p:cNvCxnSpPr>
            <a:stCxn id="5" idx="2"/>
            <a:endCxn id="10" idx="0"/>
          </p:cNvCxnSpPr>
          <p:nvPr/>
        </p:nvCxnSpPr>
        <p:spPr>
          <a:xfrm>
            <a:off x="6080838" y="2330391"/>
            <a:ext cx="15162" cy="1019040"/>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2A6D5228-F8FD-5479-4840-7541BB340281}"/>
              </a:ext>
            </a:extLst>
          </p:cNvPr>
          <p:cNvCxnSpPr>
            <a:cxnSpLocks/>
            <a:endCxn id="10" idx="1"/>
          </p:cNvCxnSpPr>
          <p:nvPr/>
        </p:nvCxnSpPr>
        <p:spPr>
          <a:xfrm>
            <a:off x="3927021" y="3783304"/>
            <a:ext cx="947059" cy="1"/>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6C05F982-2AFC-167B-C0A2-57E1E00EB6D1}"/>
              </a:ext>
            </a:extLst>
          </p:cNvPr>
          <p:cNvCxnSpPr>
            <a:cxnSpLocks/>
          </p:cNvCxnSpPr>
          <p:nvPr/>
        </p:nvCxnSpPr>
        <p:spPr>
          <a:xfrm flipV="1">
            <a:off x="7317920" y="3777891"/>
            <a:ext cx="680357" cy="5413"/>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62" name="Connector: Elbow 61">
            <a:extLst>
              <a:ext uri="{FF2B5EF4-FFF2-40B4-BE49-F238E27FC236}">
                <a16:creationId xmlns:a16="http://schemas.microsoft.com/office/drawing/2014/main" id="{F6093C88-5C91-C764-8DC6-2E5C142ADB48}"/>
              </a:ext>
            </a:extLst>
          </p:cNvPr>
          <p:cNvCxnSpPr>
            <a:cxnSpLocks/>
          </p:cNvCxnSpPr>
          <p:nvPr/>
        </p:nvCxnSpPr>
        <p:spPr>
          <a:xfrm rot="5400000">
            <a:off x="4292439" y="3455210"/>
            <a:ext cx="1041593" cy="2565530"/>
          </a:xfrm>
          <a:prstGeom prst="bentConnector3">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E2A0CE6A-A011-E28D-45F2-FDF20AEC1F4E}"/>
              </a:ext>
            </a:extLst>
          </p:cNvPr>
          <p:cNvCxnSpPr>
            <a:stCxn id="10" idx="2"/>
            <a:endCxn id="12" idx="0"/>
          </p:cNvCxnSpPr>
          <p:nvPr/>
        </p:nvCxnSpPr>
        <p:spPr>
          <a:xfrm rot="16200000" flipH="1">
            <a:off x="6854081" y="3459097"/>
            <a:ext cx="1019044" cy="2535206"/>
          </a:xfrm>
          <a:prstGeom prst="bentConnector3">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968A9BB7-B9D3-A968-F991-89170AC581BC}"/>
              </a:ext>
            </a:extLst>
          </p:cNvPr>
          <p:cNvCxnSpPr>
            <a:stCxn id="10" idx="2"/>
            <a:endCxn id="6" idx="0"/>
          </p:cNvCxnSpPr>
          <p:nvPr/>
        </p:nvCxnSpPr>
        <p:spPr>
          <a:xfrm>
            <a:off x="6096000" y="4217178"/>
            <a:ext cx="1" cy="1019044"/>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77" name="Connector: Elbow 76">
            <a:extLst>
              <a:ext uri="{FF2B5EF4-FFF2-40B4-BE49-F238E27FC236}">
                <a16:creationId xmlns:a16="http://schemas.microsoft.com/office/drawing/2014/main" id="{25A5C8B7-6818-2FBA-66A5-CA1FC8A56E25}"/>
              </a:ext>
            </a:extLst>
          </p:cNvPr>
          <p:cNvCxnSpPr>
            <a:cxnSpLocks/>
            <a:stCxn id="5" idx="1"/>
            <a:endCxn id="11" idx="0"/>
          </p:cNvCxnSpPr>
          <p:nvPr/>
        </p:nvCxnSpPr>
        <p:spPr>
          <a:xfrm rot="10800000" flipV="1">
            <a:off x="2721040" y="1896517"/>
            <a:ext cx="2431402" cy="1477347"/>
          </a:xfrm>
          <a:prstGeom prst="bentConnector2">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79" name="Connector: Elbow 78">
            <a:extLst>
              <a:ext uri="{FF2B5EF4-FFF2-40B4-BE49-F238E27FC236}">
                <a16:creationId xmlns:a16="http://schemas.microsoft.com/office/drawing/2014/main" id="{69697F64-D957-4859-3B37-3CBE7A766356}"/>
              </a:ext>
            </a:extLst>
          </p:cNvPr>
          <p:cNvCxnSpPr>
            <a:stCxn id="5" idx="3"/>
            <a:endCxn id="8" idx="0"/>
          </p:cNvCxnSpPr>
          <p:nvPr/>
        </p:nvCxnSpPr>
        <p:spPr>
          <a:xfrm>
            <a:off x="7009234" y="1896518"/>
            <a:ext cx="2058177" cy="144750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46CCC9-7A60-C1C3-A832-D75805BE3392}"/>
              </a:ext>
            </a:extLst>
          </p:cNvPr>
          <p:cNvCxnSpPr/>
          <p:nvPr/>
        </p:nvCxnSpPr>
        <p:spPr>
          <a:xfrm>
            <a:off x="7009234" y="1681877"/>
            <a:ext cx="0" cy="3693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600275F-2450-D013-81E1-DAC4B1AE7B7F}"/>
              </a:ext>
            </a:extLst>
          </p:cNvPr>
          <p:cNvSpPr txBox="1"/>
          <p:nvPr/>
        </p:nvSpPr>
        <p:spPr>
          <a:xfrm>
            <a:off x="0" y="7493"/>
            <a:ext cx="6672886" cy="33855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Implementation of a Smart Hydroponic Greenhouse System using IOT</a:t>
            </a:r>
          </a:p>
        </p:txBody>
      </p:sp>
    </p:spTree>
    <p:extLst>
      <p:ext uri="{BB962C8B-B14F-4D97-AF65-F5344CB8AC3E}">
        <p14:creationId xmlns:p14="http://schemas.microsoft.com/office/powerpoint/2010/main" val="257497709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1800</TotalTime>
  <Words>1534</Words>
  <Application>Microsoft Office PowerPoint</Application>
  <PresentationFormat>Widescreen</PresentationFormat>
  <Paragraphs>158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Times New Roman</vt:lpstr>
      <vt:lpstr>Tw Cen MT</vt:lpstr>
      <vt:lpstr>Droplet</vt:lpstr>
      <vt:lpstr>PowerPoint Presentation</vt:lpstr>
      <vt:lpstr>Abstract</vt:lpstr>
      <vt:lpstr>Introduction</vt:lpstr>
      <vt:lpstr>Reason for selecting this project</vt:lpstr>
      <vt:lpstr>Literature Survey</vt:lpstr>
      <vt:lpstr>PowerPoint Presentation</vt:lpstr>
      <vt:lpstr>Problem Statement</vt:lpstr>
      <vt:lpstr>Objectives</vt:lpstr>
      <vt:lpstr>PowerPoint Presentation</vt:lpstr>
      <vt:lpstr>PowerPoint Presentation</vt:lpstr>
      <vt:lpstr>Hydroponics System Working</vt:lpstr>
      <vt:lpstr>PowerPoint Presentation</vt:lpstr>
      <vt:lpstr>PowerPoint Presentation</vt:lpstr>
      <vt:lpstr>WEB Dashboard</vt:lpstr>
      <vt:lpstr>Mobile Dashboard</vt:lpstr>
      <vt:lpstr>Requirements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harsha11s@outlook.com</dc:creator>
  <cp:lastModifiedBy>Harsha S</cp:lastModifiedBy>
  <cp:revision>76</cp:revision>
  <dcterms:created xsi:type="dcterms:W3CDTF">2023-04-19T14:08:24Z</dcterms:created>
  <dcterms:modified xsi:type="dcterms:W3CDTF">2024-03-24T03:33:35Z</dcterms:modified>
</cp:coreProperties>
</file>